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</p:sldMasterIdLst>
  <p:notesMasterIdLst>
    <p:notesMasterId r:id="rId9"/>
  </p:notesMasterIdLst>
  <p:handoutMasterIdLst>
    <p:handoutMasterId r:id="rId10"/>
  </p:handoutMasterIdLst>
  <p:sldIdLst>
    <p:sldId id="285" r:id="rId2"/>
    <p:sldId id="287" r:id="rId3"/>
    <p:sldId id="286" r:id="rId4"/>
    <p:sldId id="300" r:id="rId5"/>
    <p:sldId id="292" r:id="rId6"/>
    <p:sldId id="312" r:id="rId7"/>
    <p:sldId id="290" r:id="rId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E39"/>
    <a:srgbClr val="BFDAB4"/>
    <a:srgbClr val="003366"/>
    <a:srgbClr val="0000FF"/>
    <a:srgbClr val="565868"/>
    <a:srgbClr val="5F5F5F"/>
    <a:srgbClr val="80808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64" autoAdjust="0"/>
    <p:restoredTop sz="77411" autoAdjust="0"/>
  </p:normalViewPr>
  <p:slideViewPr>
    <p:cSldViewPr>
      <p:cViewPr varScale="1">
        <p:scale>
          <a:sx n="85" d="100"/>
          <a:sy n="85" d="100"/>
        </p:scale>
        <p:origin x="1116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46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E38E2-77A7-4CBB-A717-1782330B8F8E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1291F-CEC7-463F-B5AA-D174365D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34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8D8AB-F760-487E-B844-F22EC74D1A0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3B6E3-CCBF-4381-8D50-A9698E8F0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25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Цель</a:t>
            </a:r>
            <a:r>
              <a:rPr lang="ru-RU" baseline="0" dirty="0" smtClean="0"/>
              <a:t> работы: с</a:t>
            </a:r>
            <a:r>
              <a:rPr lang="ru-RU" dirty="0" smtClean="0"/>
              <a:t>оздать недорогой инфракрасный сканер, который мог</a:t>
            </a:r>
            <a:r>
              <a:rPr lang="ru-RU" baseline="0" dirty="0" smtClean="0"/>
              <a:t> бы получать термограммы</a:t>
            </a:r>
            <a:r>
              <a:rPr lang="ru-RU" dirty="0" smtClean="0"/>
              <a:t> лица для их</a:t>
            </a:r>
            <a:r>
              <a:rPr lang="ru-RU" baseline="0" dirty="0" smtClean="0"/>
              <a:t> </a:t>
            </a:r>
            <a:r>
              <a:rPr lang="ru-RU" dirty="0" smtClean="0"/>
              <a:t>использования в разработке математических алгоритмов</a:t>
            </a:r>
            <a:r>
              <a:rPr lang="ru-RU" baseline="0" dirty="0" smtClean="0"/>
              <a:t> идентификации</a:t>
            </a:r>
            <a:r>
              <a:rPr lang="ru-RU" dirty="0" smtClean="0"/>
              <a:t> человека.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3B6E3-CCBF-4381-8D50-A9698E8F0DC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08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Инновационными характеристиками проекта являются</a:t>
            </a:r>
            <a:r>
              <a:rPr lang="ru-RU" baseline="0" dirty="0" smtClean="0"/>
              <a:t>:</a:t>
            </a:r>
          </a:p>
          <a:p>
            <a:pPr marL="0" indent="0">
              <a:buFontTx/>
              <a:buNone/>
            </a:pPr>
            <a:r>
              <a:rPr lang="ru-RU" dirty="0" smtClean="0"/>
              <a:t>- Практически тот</a:t>
            </a:r>
            <a:r>
              <a:rPr lang="ru-RU" baseline="0" dirty="0" smtClean="0"/>
              <a:t> же ценовой диапазон, но более технологичный датчик из 64 элементов, позволяющий многократно увеличить скорость сканирования, без потери качества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3B6E3-CCBF-4381-8D50-A9698E8F0DC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6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ru-RU" baseline="0" dirty="0" smtClean="0"/>
              <a:t>малые габариты конструкции и вес, за счет технологии сканирования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схемотехнические улучшения для обеспечения лучших условий функционирования датчика, использование перспективных интегральных плат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3B6E3-CCBF-4381-8D50-A9698E8F0DC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-</a:t>
            </a:r>
            <a:r>
              <a:rPr lang="ru-RU" baseline="0" dirty="0" smtClean="0"/>
              <a:t> программно-аппаратные технологии с обработкой матриц данных, позволяющие увеличить разрешающую способность за счет точного и в разы меньшего, чем минимальный угол обзора сенсоров датчика, угла перемещения цифровых сервоприводов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3B6E3-CCBF-4381-8D50-A9698E8F0DC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36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148E-7742-4656-88E1-3ABD36AD0DFA}" type="slidenum">
              <a:rPr lang="en-US" altLang="ru-RU" smtClean="0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500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85AFB-ED48-4540-AF3D-F8E5908E4BA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7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937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A40D-D1DA-4198-AE2A-6973EC9D2FDA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7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3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7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16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599C4-A55E-4B79-A9C5-1121B1C50EA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7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576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620688"/>
            <a:ext cx="5181600" cy="555627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620688"/>
            <a:ext cx="5181600" cy="5556275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5BD74-5100-4AFE-BA9C-E0F726A5FE40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8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1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0745-9019-49E3-8FA6-E8FEFE06F170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10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03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35168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7EF7E-D6FC-435C-86B0-8D0304DA7DD6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5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77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14239-5DB8-4F4F-B33A-88B3192C944C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8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96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18DF-6A28-4B16-B14E-F1904ACCBDA0}" type="slidenum">
              <a:rPr lang="en-US" altLang="ru-RU" smtClean="0"/>
              <a:pPr/>
              <a:t>‹#›</a:t>
            </a:fld>
            <a:endParaRPr lang="en-US" altLang="ru-RU"/>
          </a:p>
        </p:txBody>
      </p:sp>
      <p:pic>
        <p:nvPicPr>
          <p:cNvPr id="8" name="Picture 22" descr="3D_05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544" y="5920899"/>
            <a:ext cx="1092756" cy="84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73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4624"/>
            <a:ext cx="10515600" cy="471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620688"/>
            <a:ext cx="10515600" cy="555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0A726-68F1-4417-A057-BB93A5380601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3261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/>
              <a:t>Инновационные характеристики проекта</a:t>
            </a:r>
            <a:endParaRPr lang="en-US" alt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1</a:t>
            </a:fld>
            <a:endParaRPr lang="en-US" alt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50" y="516211"/>
            <a:ext cx="10139847" cy="6285921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-32925" y="549031"/>
            <a:ext cx="6064521" cy="632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Вертикальный сервопривод</a:t>
            </a:r>
            <a:endParaRPr lang="en-US" altLang="ru-RU" sz="24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104112" y="5751624"/>
            <a:ext cx="5302445" cy="120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Горизонтальный </a:t>
            </a:r>
          </a:p>
          <a:p>
            <a:pPr marL="0" indent="0" algn="ctr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сервопривод</a:t>
            </a:r>
            <a:endParaRPr lang="en-US" altLang="ru-RU" sz="24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-168696" y="4653136"/>
            <a:ext cx="5302445" cy="1209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Место расположения </a:t>
            </a:r>
            <a:endParaRPr lang="en-US" altLang="ru-RU" sz="2400" dirty="0" smtClean="0"/>
          </a:p>
          <a:p>
            <a:pPr marL="0" indent="0"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ru-RU" sz="2400" dirty="0" smtClean="0"/>
              <a:t>Intel Galileo</a:t>
            </a:r>
            <a:endParaRPr lang="en-US" altLang="ru-RU" sz="24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824192" y="3933056"/>
            <a:ext cx="5302445" cy="1209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Датчик</a:t>
            </a:r>
            <a:endParaRPr lang="en-US" altLang="ru-RU" sz="24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-735032" y="2904581"/>
            <a:ext cx="5302445" cy="11335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Макетная плата</a:t>
            </a:r>
            <a:endParaRPr lang="en-US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387206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Прямоугольник 107"/>
          <p:cNvSpPr/>
          <p:nvPr/>
        </p:nvSpPr>
        <p:spPr>
          <a:xfrm>
            <a:off x="7861660" y="3042398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5539800" y="243144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smtClean="0"/>
              <a:t>Инновационные характеристики проекта</a:t>
            </a:r>
            <a:endParaRPr lang="ru-RU" alt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2</a:t>
            </a:fld>
            <a:endParaRPr lang="en-US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17940" y="243144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361956" y="243144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05972" y="243144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49988" y="243144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94612" y="2431470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38020" y="243144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082036" y="243144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26052" y="243144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218551" y="2575460"/>
            <a:ext cx="2303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4" idx="1"/>
          </p:cNvCxnSpPr>
          <p:nvPr/>
        </p:nvCxnSpPr>
        <p:spPr>
          <a:xfrm>
            <a:off x="3217940" y="2719477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20416" y="2446241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16x4</a:t>
            </a:r>
            <a:endParaRPr lang="ru-RU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4370065" y="2431444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4513470" y="2431443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656875" y="2446326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4800277" y="2442141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217940" y="2863493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4944098" y="2431443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5086564" y="2431443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5229030" y="2423075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5371496" y="2451698"/>
            <a:ext cx="3" cy="569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22" name="Прямая со стрелкой 68621"/>
          <p:cNvCxnSpPr/>
          <p:nvPr/>
        </p:nvCxnSpPr>
        <p:spPr>
          <a:xfrm>
            <a:off x="4368235" y="2726917"/>
            <a:ext cx="2323693" cy="0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6" name="Прямоугольник 95"/>
          <p:cNvSpPr/>
          <p:nvPr/>
        </p:nvSpPr>
        <p:spPr>
          <a:xfrm>
            <a:off x="7861660" y="243265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7" name="Прямая со стрелкой 96"/>
          <p:cNvCxnSpPr/>
          <p:nvPr/>
        </p:nvCxnSpPr>
        <p:spPr>
          <a:xfrm flipV="1">
            <a:off x="6691928" y="2731102"/>
            <a:ext cx="2339464" cy="1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9013788" y="2731102"/>
            <a:ext cx="0" cy="59932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0" name="Прямоугольник 109"/>
          <p:cNvSpPr/>
          <p:nvPr/>
        </p:nvSpPr>
        <p:spPr>
          <a:xfrm>
            <a:off x="5539800" y="3039107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3212480" y="3039978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2" name="Прямая со стрелкой 111"/>
          <p:cNvCxnSpPr/>
          <p:nvPr/>
        </p:nvCxnSpPr>
        <p:spPr>
          <a:xfrm flipH="1">
            <a:off x="6692951" y="3305956"/>
            <a:ext cx="2320837" cy="12726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flipH="1">
            <a:off x="4356318" y="3314413"/>
            <a:ext cx="2344925" cy="1285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5" name="Прямоугольник 144"/>
          <p:cNvSpPr/>
          <p:nvPr/>
        </p:nvSpPr>
        <p:spPr>
          <a:xfrm>
            <a:off x="7861660" y="4243716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Прямоугольник 145"/>
          <p:cNvSpPr/>
          <p:nvPr/>
        </p:nvSpPr>
        <p:spPr>
          <a:xfrm>
            <a:off x="5539800" y="3632763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Прямоугольник 146"/>
          <p:cNvSpPr/>
          <p:nvPr/>
        </p:nvSpPr>
        <p:spPr>
          <a:xfrm>
            <a:off x="7861660" y="3633973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8" name="Прямая со стрелкой 147"/>
          <p:cNvCxnSpPr/>
          <p:nvPr/>
        </p:nvCxnSpPr>
        <p:spPr>
          <a:xfrm flipV="1">
            <a:off x="6691928" y="3932420"/>
            <a:ext cx="2339464" cy="1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/>
          <p:nvPr/>
        </p:nvCxnSpPr>
        <p:spPr>
          <a:xfrm>
            <a:off x="9013788" y="3932420"/>
            <a:ext cx="0" cy="59932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0" name="Прямоугольник 149"/>
          <p:cNvSpPr/>
          <p:nvPr/>
        </p:nvSpPr>
        <p:spPr>
          <a:xfrm>
            <a:off x="5539800" y="424042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Прямоугольник 150"/>
          <p:cNvSpPr/>
          <p:nvPr/>
        </p:nvSpPr>
        <p:spPr>
          <a:xfrm>
            <a:off x="3212480" y="4241296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2" name="Прямая со стрелкой 151"/>
          <p:cNvCxnSpPr/>
          <p:nvPr/>
        </p:nvCxnSpPr>
        <p:spPr>
          <a:xfrm flipH="1">
            <a:off x="6692951" y="4507274"/>
            <a:ext cx="2320837" cy="12726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 стрелкой 152"/>
          <p:cNvCxnSpPr/>
          <p:nvPr/>
        </p:nvCxnSpPr>
        <p:spPr>
          <a:xfrm flipH="1">
            <a:off x="4356318" y="4515731"/>
            <a:ext cx="2344925" cy="1285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4" name="Прямоугольник 153"/>
          <p:cNvSpPr/>
          <p:nvPr/>
        </p:nvSpPr>
        <p:spPr>
          <a:xfrm>
            <a:off x="3215095" y="3632763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5" name="Прямая со стрелкой 154"/>
          <p:cNvCxnSpPr/>
          <p:nvPr/>
        </p:nvCxnSpPr>
        <p:spPr>
          <a:xfrm>
            <a:off x="4364608" y="3327139"/>
            <a:ext cx="0" cy="605281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 стрелкой 156"/>
          <p:cNvCxnSpPr/>
          <p:nvPr/>
        </p:nvCxnSpPr>
        <p:spPr>
          <a:xfrm>
            <a:off x="4364608" y="3932420"/>
            <a:ext cx="2329865" cy="0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0" name="Прямоугольник 159"/>
          <p:cNvSpPr/>
          <p:nvPr/>
        </p:nvSpPr>
        <p:spPr>
          <a:xfrm>
            <a:off x="5539800" y="485346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Прямоугольник 160"/>
          <p:cNvSpPr/>
          <p:nvPr/>
        </p:nvSpPr>
        <p:spPr>
          <a:xfrm>
            <a:off x="7861660" y="485467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2" name="Прямая со стрелкой 161"/>
          <p:cNvCxnSpPr/>
          <p:nvPr/>
        </p:nvCxnSpPr>
        <p:spPr>
          <a:xfrm flipV="1">
            <a:off x="6691928" y="5153122"/>
            <a:ext cx="2339464" cy="1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3" name="Прямоугольник 162"/>
          <p:cNvSpPr/>
          <p:nvPr/>
        </p:nvSpPr>
        <p:spPr>
          <a:xfrm>
            <a:off x="3215095" y="4853465"/>
            <a:ext cx="2304256" cy="57606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4" name="Прямая со стрелкой 163"/>
          <p:cNvCxnSpPr/>
          <p:nvPr/>
        </p:nvCxnSpPr>
        <p:spPr>
          <a:xfrm>
            <a:off x="4364608" y="4524453"/>
            <a:ext cx="0" cy="628669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 стрелкой 164"/>
          <p:cNvCxnSpPr/>
          <p:nvPr/>
        </p:nvCxnSpPr>
        <p:spPr>
          <a:xfrm>
            <a:off x="4364608" y="5153122"/>
            <a:ext cx="2329865" cy="0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8649" name="Левая фигурная скобка 68648"/>
          <p:cNvSpPr/>
          <p:nvPr/>
        </p:nvSpPr>
        <p:spPr>
          <a:xfrm>
            <a:off x="2760098" y="2423075"/>
            <a:ext cx="432048" cy="3006454"/>
          </a:xfrm>
          <a:prstGeom prst="leftBrace">
            <a:avLst>
              <a:gd name="adj1" fmla="val 88679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Левая фигурная скобка 168"/>
          <p:cNvSpPr/>
          <p:nvPr/>
        </p:nvSpPr>
        <p:spPr>
          <a:xfrm rot="5400000">
            <a:off x="6474774" y="-1270254"/>
            <a:ext cx="432048" cy="6950236"/>
          </a:xfrm>
          <a:prstGeom prst="leftBrace">
            <a:avLst>
              <a:gd name="adj1" fmla="val 173965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Левая фигурная скобка 169"/>
          <p:cNvSpPr/>
          <p:nvPr/>
        </p:nvSpPr>
        <p:spPr>
          <a:xfrm rot="10800000">
            <a:off x="10183518" y="3015879"/>
            <a:ext cx="160013" cy="616884"/>
          </a:xfrm>
          <a:prstGeom prst="leftBrace">
            <a:avLst>
              <a:gd name="adj1" fmla="val 173965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Левая фигурная скобка 170"/>
          <p:cNvSpPr/>
          <p:nvPr/>
        </p:nvSpPr>
        <p:spPr>
          <a:xfrm rot="16200000">
            <a:off x="8897237" y="4398384"/>
            <a:ext cx="215120" cy="2321481"/>
          </a:xfrm>
          <a:prstGeom prst="leftBrace">
            <a:avLst>
              <a:gd name="adj1" fmla="val 173965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Rectangle 3"/>
          <p:cNvSpPr txBox="1">
            <a:spLocks noChangeArrowheads="1"/>
          </p:cNvSpPr>
          <p:nvPr/>
        </p:nvSpPr>
        <p:spPr>
          <a:xfrm>
            <a:off x="3573948" y="1340768"/>
            <a:ext cx="6227518" cy="632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Количество горизонтальных элементов</a:t>
            </a:r>
            <a:endParaRPr lang="en-US" altLang="ru-RU" sz="2400" dirty="0"/>
          </a:p>
        </p:txBody>
      </p:sp>
      <p:sp>
        <p:nvSpPr>
          <p:cNvPr id="174" name="Rectangle 3"/>
          <p:cNvSpPr txBox="1">
            <a:spLocks noChangeArrowheads="1"/>
          </p:cNvSpPr>
          <p:nvPr/>
        </p:nvSpPr>
        <p:spPr>
          <a:xfrm>
            <a:off x="311770" y="2852936"/>
            <a:ext cx="2649560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Количество 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вертикальных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элементов</a:t>
            </a:r>
            <a:endParaRPr lang="en-US" altLang="ru-RU" sz="2400" dirty="0"/>
          </a:p>
        </p:txBody>
      </p:sp>
      <p:sp>
        <p:nvSpPr>
          <p:cNvPr id="175" name="Rectangle 3"/>
          <p:cNvSpPr txBox="1">
            <a:spLocks noChangeArrowheads="1"/>
          </p:cNvSpPr>
          <p:nvPr/>
        </p:nvSpPr>
        <p:spPr>
          <a:xfrm>
            <a:off x="6185532" y="5536040"/>
            <a:ext cx="5656511" cy="132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Горизонтальный сдвиг *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минимальный шаг</a:t>
            </a:r>
            <a:endParaRPr lang="en-US" altLang="ru-RU" sz="2400" dirty="0"/>
          </a:p>
        </p:txBody>
      </p:sp>
      <p:sp>
        <p:nvSpPr>
          <p:cNvPr id="176" name="Rectangle 3"/>
          <p:cNvSpPr txBox="1">
            <a:spLocks noChangeArrowheads="1"/>
          </p:cNvSpPr>
          <p:nvPr/>
        </p:nvSpPr>
        <p:spPr>
          <a:xfrm>
            <a:off x="10038984" y="2593943"/>
            <a:ext cx="2366394" cy="2857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Вертикальный 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сдвиг *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минимальный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шаг</a:t>
            </a:r>
            <a:endParaRPr lang="en-US" altLang="ru-RU" sz="2400" dirty="0"/>
          </a:p>
        </p:txBody>
      </p:sp>
      <p:sp>
        <p:nvSpPr>
          <p:cNvPr id="177" name="Rectangle 3"/>
          <p:cNvSpPr txBox="1">
            <a:spLocks noChangeArrowheads="1"/>
          </p:cNvSpPr>
          <p:nvPr/>
        </p:nvSpPr>
        <p:spPr>
          <a:xfrm>
            <a:off x="0" y="608405"/>
            <a:ext cx="12192000" cy="632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3200" dirty="0" smtClean="0"/>
              <a:t>Макродвижение</a:t>
            </a: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75444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2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18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2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20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700"/>
                            </p:stCondLst>
                            <p:childTnLst>
                              <p:par>
                                <p:cTn id="1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2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700"/>
                            </p:stCondLst>
                            <p:childTnLst>
                              <p:par>
                                <p:cTn id="1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7200"/>
                            </p:stCondLst>
                            <p:childTnLst>
                              <p:par>
                                <p:cTn id="1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700"/>
                            </p:stCondLst>
                            <p:childTnLst>
                              <p:par>
                                <p:cTn id="1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82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8700"/>
                            </p:stCondLst>
                            <p:childTnLst>
                              <p:par>
                                <p:cTn id="1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9200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9700"/>
                            </p:stCondLst>
                            <p:childTnLst>
                              <p:par>
                                <p:cTn id="1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200"/>
                            </p:stCondLst>
                            <p:childTnLst>
                              <p:par>
                                <p:cTn id="2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700"/>
                            </p:stCondLst>
                            <p:childTnLst>
                              <p:par>
                                <p:cTn id="2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1200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2700"/>
                            </p:stCondLst>
                            <p:childTnLst>
                              <p:par>
                                <p:cTn id="2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132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13200"/>
                            </p:stCondLst>
                            <p:childTnLst>
                              <p:par>
                                <p:cTn id="27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3300"/>
                            </p:stCondLst>
                            <p:childTnLst>
                              <p:par>
                                <p:cTn id="28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13400"/>
                            </p:stCondLst>
                            <p:childTnLst>
                              <p:par>
                                <p:cTn id="28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93" grpId="0" animBg="1"/>
      <p:bldP spid="23" grpId="0"/>
      <p:bldP spid="23" grpId="1"/>
      <p:bldP spid="96" grpId="0" animBg="1"/>
      <p:bldP spid="110" grpId="0" animBg="1"/>
      <p:bldP spid="111" grpId="0" animBg="1"/>
      <p:bldP spid="145" grpId="0" animBg="1"/>
      <p:bldP spid="146" grpId="0" animBg="1"/>
      <p:bldP spid="147" grpId="0" animBg="1"/>
      <p:bldP spid="150" grpId="0" animBg="1"/>
      <p:bldP spid="151" grpId="0" animBg="1"/>
      <p:bldP spid="154" grpId="0" animBg="1"/>
      <p:bldP spid="160" grpId="0" animBg="1"/>
      <p:bldP spid="161" grpId="0" animBg="1"/>
      <p:bldP spid="163" grpId="0" animBg="1"/>
      <p:bldP spid="68649" grpId="0" animBg="1"/>
      <p:bldP spid="169" grpId="0" animBg="1"/>
      <p:bldP spid="170" grpId="0" animBg="1"/>
      <p:bldP spid="171" grpId="0" animBg="1"/>
      <p:bldP spid="172" grpId="0"/>
      <p:bldP spid="174" grpId="0"/>
      <p:bldP spid="175" grpId="0"/>
      <p:bldP spid="1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/>
              <a:t>Инновационные характеристики проекта</a:t>
            </a:r>
            <a:endParaRPr lang="ru-RU" alt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3</a:t>
            </a:fld>
            <a:endParaRPr lang="en-US" alt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893754"/>
            <a:ext cx="5509719" cy="36731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15939" y="888269"/>
            <a:ext cx="5517947" cy="3678631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942651" y="4421950"/>
            <a:ext cx="6064521" cy="63201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altLang="ru-RU" sz="3200" dirty="0" smtClean="0"/>
              <a:t>Intel Galileo</a:t>
            </a:r>
            <a:endParaRPr lang="en-US" altLang="ru-RU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17998" y="4421951"/>
            <a:ext cx="6064521" cy="632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3200" dirty="0" smtClean="0"/>
              <a:t>Макетная плата</a:t>
            </a:r>
            <a:endParaRPr lang="en-US" altLang="ru-RU" dirty="0"/>
          </a:p>
        </p:txBody>
      </p:sp>
      <p:pic>
        <p:nvPicPr>
          <p:cNvPr id="10" name="Picture 4" descr="http://media.digikey.com/Photos/Melexis%20Photos/EVB9062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18554" y="4964146"/>
            <a:ext cx="1173130" cy="137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52746" y="6305973"/>
            <a:ext cx="13169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Mlx90620</a:t>
            </a: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700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/>
              <a:t>Инновационные характеристики проекта</a:t>
            </a:r>
            <a:endParaRPr lang="ru-RU" alt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4</a:t>
            </a:fld>
            <a:endParaRPr lang="en-US" altLang="ru-RU"/>
          </a:p>
        </p:txBody>
      </p:sp>
      <p:sp>
        <p:nvSpPr>
          <p:cNvPr id="177" name="Rectangle 3"/>
          <p:cNvSpPr txBox="1">
            <a:spLocks noChangeArrowheads="1"/>
          </p:cNvSpPr>
          <p:nvPr/>
        </p:nvSpPr>
        <p:spPr>
          <a:xfrm>
            <a:off x="0" y="1317779"/>
            <a:ext cx="12192000" cy="632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3200" dirty="0" smtClean="0"/>
              <a:t>Микродвижение (увеличение в 2 раза)</a:t>
            </a:r>
            <a:endParaRPr lang="en-US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73392" y="3134395"/>
            <a:ext cx="1800200" cy="1800200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807968" y="3134395"/>
            <a:ext cx="1800200" cy="1800200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2" name="Прямая со стрелкой 61"/>
          <p:cNvCxnSpPr/>
          <p:nvPr/>
        </p:nvCxnSpPr>
        <p:spPr>
          <a:xfrm>
            <a:off x="5807968" y="4025367"/>
            <a:ext cx="865624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5807968" y="4034495"/>
            <a:ext cx="1800200" cy="18002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873392" y="4034495"/>
            <a:ext cx="1800200" cy="1800200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2" name="Прямая со стрелкой 71"/>
          <p:cNvCxnSpPr>
            <a:stCxn id="3" idx="3"/>
            <a:endCxn id="66" idx="3"/>
          </p:cNvCxnSpPr>
          <p:nvPr/>
        </p:nvCxnSpPr>
        <p:spPr>
          <a:xfrm>
            <a:off x="6673592" y="4034495"/>
            <a:ext cx="0" cy="900100"/>
          </a:xfrm>
          <a:prstGeom prst="straightConnector1">
            <a:avLst/>
          </a:prstGeom>
          <a:ln w="76200">
            <a:solidFill>
              <a:schemeClr val="accent4"/>
            </a:solidFill>
            <a:headEnd type="oval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65" idx="1"/>
          </p:cNvCxnSpPr>
          <p:nvPr/>
        </p:nvCxnSpPr>
        <p:spPr>
          <a:xfrm flipH="1">
            <a:off x="5807968" y="4934595"/>
            <a:ext cx="865624" cy="0"/>
          </a:xfrm>
          <a:prstGeom prst="straightConnector1">
            <a:avLst/>
          </a:prstGeom>
          <a:ln w="76200">
            <a:solidFill>
              <a:schemeClr val="accent2"/>
            </a:solidFill>
            <a:headEnd type="oval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5" name="Rectangle 3"/>
          <p:cNvSpPr txBox="1">
            <a:spLocks noChangeArrowheads="1"/>
          </p:cNvSpPr>
          <p:nvPr/>
        </p:nvSpPr>
        <p:spPr>
          <a:xfrm>
            <a:off x="2659733" y="2492896"/>
            <a:ext cx="6227518" cy="632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1 сенсор</a:t>
            </a:r>
            <a:endParaRPr lang="en-US" altLang="ru-RU" sz="24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215680" y="3181536"/>
            <a:ext cx="2907240" cy="67293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3"/>
          <p:cNvSpPr txBox="1">
            <a:spLocks noChangeArrowheads="1"/>
          </p:cNvSpPr>
          <p:nvPr/>
        </p:nvSpPr>
        <p:spPr>
          <a:xfrm>
            <a:off x="-1176808" y="2420888"/>
            <a:ext cx="6227518" cy="1366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Минимальный шаг </a:t>
            </a:r>
          </a:p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2400" dirty="0" smtClean="0"/>
              <a:t>сервопривода</a:t>
            </a:r>
            <a:endParaRPr lang="en-US" altLang="ru-RU" sz="2400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flipH="1" flipV="1">
            <a:off x="5788732" y="4034495"/>
            <a:ext cx="10500" cy="900100"/>
          </a:xfrm>
          <a:prstGeom prst="straightConnector1">
            <a:avLst/>
          </a:prstGeom>
          <a:ln w="76200">
            <a:solidFill>
              <a:schemeClr val="accent3"/>
            </a:solidFill>
            <a:headEnd type="oval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5" name="Блок-схема: узел 94"/>
          <p:cNvSpPr/>
          <p:nvPr/>
        </p:nvSpPr>
        <p:spPr>
          <a:xfrm>
            <a:off x="5699955" y="3917003"/>
            <a:ext cx="216024" cy="216024"/>
          </a:xfrm>
          <a:prstGeom prst="flowChartConnecto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873392" y="3140968"/>
            <a:ext cx="1800200" cy="1800200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5807968" y="3140968"/>
            <a:ext cx="1800200" cy="1800200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5807968" y="4041068"/>
            <a:ext cx="1800200" cy="18002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4873392" y="4041068"/>
            <a:ext cx="1800200" cy="1800200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7770950" y="3923313"/>
            <a:ext cx="1800200" cy="1800200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Прямоугольник 92"/>
          <p:cNvSpPr/>
          <p:nvPr/>
        </p:nvSpPr>
        <p:spPr>
          <a:xfrm>
            <a:off x="8705526" y="3923313"/>
            <a:ext cx="1800200" cy="1800200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8705526" y="4823413"/>
            <a:ext cx="1800200" cy="18002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7770950" y="4823413"/>
            <a:ext cx="1800200" cy="1800200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1777774" y="4023066"/>
            <a:ext cx="1800200" cy="1800200"/>
          </a:xfrm>
          <a:prstGeom prst="rect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8" name="Прямая соединительная линия 97"/>
          <p:cNvCxnSpPr>
            <a:stCxn id="97" idx="1"/>
            <a:endCxn id="97" idx="3"/>
          </p:cNvCxnSpPr>
          <p:nvPr/>
        </p:nvCxnSpPr>
        <p:spPr>
          <a:xfrm>
            <a:off x="1777774" y="4923166"/>
            <a:ext cx="1800200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>
            <a:stCxn id="97" idx="0"/>
            <a:endCxn id="97" idx="2"/>
          </p:cNvCxnSpPr>
          <p:nvPr/>
        </p:nvCxnSpPr>
        <p:spPr>
          <a:xfrm>
            <a:off x="2677874" y="4023066"/>
            <a:ext cx="0" cy="180020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H="1">
            <a:off x="2207568" y="3905312"/>
            <a:ext cx="5563382" cy="56780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/>
          <p:nvPr/>
        </p:nvCxnSpPr>
        <p:spPr>
          <a:xfrm flipH="1">
            <a:off x="3073192" y="3923313"/>
            <a:ext cx="6497958" cy="54980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 flipH="1" flipV="1">
            <a:off x="2207568" y="5391215"/>
            <a:ext cx="5563382" cy="3502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 flipH="1" flipV="1">
            <a:off x="3073192" y="5373214"/>
            <a:ext cx="6497959" cy="3503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3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4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4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4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4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4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9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9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400"/>
                            </p:stCondLst>
                            <p:childTnLst>
                              <p:par>
                                <p:cTn id="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40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400"/>
                            </p:stCondLst>
                            <p:childTnLst>
                              <p:par>
                                <p:cTn id="7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400"/>
                            </p:stCondLst>
                            <p:childTnLst>
                              <p:par>
                                <p:cTn id="7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400"/>
                            </p:stCondLst>
                            <p:childTnLst>
                              <p:par>
                                <p:cTn id="81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400"/>
                            </p:stCondLst>
                            <p:childTnLst>
                              <p:par>
                                <p:cTn id="84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400"/>
                            </p:stCondLst>
                            <p:childTnLst>
                              <p:par>
                                <p:cTn id="87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400"/>
                            </p:stCondLst>
                            <p:childTnLst>
                              <p:par>
                                <p:cTn id="9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00"/>
                            </p:stCondLst>
                            <p:childTnLst>
                              <p:par>
                                <p:cTn id="9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0.23763 0.11389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1" y="5602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85185E-6 L 0.23763 0.11389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62" y="5694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85185E-6 L 0.23724 0.11435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62" y="5718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0.23763 0.11389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1" y="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400"/>
                            </p:stCondLst>
                            <p:childTnLst>
                              <p:par>
                                <p:cTn id="10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400"/>
                            </p:stCondLst>
                            <p:childTnLst>
                              <p:par>
                                <p:cTn id="119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7.40741E-7 L -6.25E-7 -0.1393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68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07591 -0.13935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-6968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07591 0.00046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4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9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4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9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4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9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4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75" grpId="0"/>
      <p:bldP spid="85" grpId="0"/>
      <p:bldP spid="85" grpId="1"/>
      <p:bldP spid="95" grpId="0" animBg="1"/>
      <p:bldP spid="95" grpId="1" animBg="1"/>
      <p:bldP spid="88" grpId="0" animBg="1"/>
      <p:bldP spid="88" grpId="1" animBg="1"/>
      <p:bldP spid="88" grpId="2" animBg="1"/>
      <p:bldP spid="89" grpId="0" animBg="1"/>
      <p:bldP spid="89" grpId="1" animBg="1"/>
      <p:bldP spid="89" grpId="2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 animBg="1"/>
      <p:bldP spid="92" grpId="1" animBg="1"/>
      <p:bldP spid="93" grpId="0" animBg="1"/>
      <p:bldP spid="93" grpId="1" animBg="1"/>
      <p:bldP spid="94" grpId="0" animBg="1"/>
      <p:bldP spid="96" grpId="0" animBg="1"/>
      <p:bldP spid="96" grpId="1" animBg="1"/>
      <p:bldP spid="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Анализ термограмм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5</a:t>
            </a:fld>
            <a:endParaRPr lang="en-US" alt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12192000" cy="3466098"/>
          </a:xfrm>
          <a:prstGeom prst="rect">
            <a:avLst/>
          </a:prstGeom>
        </p:spPr>
      </p:pic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488460" y="4581128"/>
            <a:ext cx="6703539" cy="63201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altLang="ru-RU" sz="3200" dirty="0" smtClean="0"/>
              <a:t>Увеличение в 2 раза</a:t>
            </a:r>
            <a:endParaRPr lang="en-US" alt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" y="4581128"/>
            <a:ext cx="5488460" cy="632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3200" dirty="0" smtClean="0"/>
              <a:t>Без увеличения</a:t>
            </a: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958069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Анализ термограмм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6</a:t>
            </a:fld>
            <a:endParaRPr lang="en-US" alt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488460" y="4581128"/>
            <a:ext cx="6703539" cy="63201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altLang="ru-RU" sz="3200" dirty="0" smtClean="0"/>
              <a:t>Увеличение в 2 раза</a:t>
            </a:r>
            <a:endParaRPr lang="en-US" alt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" y="4581128"/>
            <a:ext cx="5488460" cy="632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ru-RU" altLang="ru-RU" sz="3200" dirty="0" smtClean="0"/>
              <a:t>Без увеличения</a:t>
            </a:r>
            <a:endParaRPr lang="en-US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24744"/>
            <a:ext cx="12192000" cy="346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9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Интерфейс ПО сканера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4AA91-A5B6-4261-B97F-ECF414307DD9}" type="slidenum">
              <a:rPr lang="en-US" altLang="ru-RU" smtClean="0"/>
              <a:pPr/>
              <a:t>7</a:t>
            </a:fld>
            <a:endParaRPr lang="en-US" alt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45" y="453951"/>
            <a:ext cx="11914509" cy="640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328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</TotalTime>
  <Words>195</Words>
  <Application>Microsoft Office PowerPoint</Application>
  <PresentationFormat>Широкоэкранный</PresentationFormat>
  <Paragraphs>54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Инновационные характеристики проекта</vt:lpstr>
      <vt:lpstr>Инновационные характеристики проекта</vt:lpstr>
      <vt:lpstr>Инновационные характеристики проекта</vt:lpstr>
      <vt:lpstr>Инновационные характеристики проекта</vt:lpstr>
      <vt:lpstr>Анализ термограмм</vt:lpstr>
      <vt:lpstr>Анализ термограмм</vt:lpstr>
      <vt:lpstr>Интерфейс ПО сканера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практика</dc:title>
  <dc:creator>Владимир</dc:creator>
  <cp:lastModifiedBy>Митр_юзер</cp:lastModifiedBy>
  <cp:revision>235</cp:revision>
  <dcterms:created xsi:type="dcterms:W3CDTF">2014-10-16T17:17:00Z</dcterms:created>
  <dcterms:modified xsi:type="dcterms:W3CDTF">2017-09-17T22:23:05Z</dcterms:modified>
</cp:coreProperties>
</file>