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4" r:id="rId2"/>
    <p:sldId id="257" r:id="rId3"/>
    <p:sldId id="272" r:id="rId4"/>
    <p:sldId id="258" r:id="rId5"/>
    <p:sldId id="277" r:id="rId6"/>
    <p:sldId id="278" r:id="rId7"/>
    <p:sldId id="259" r:id="rId8"/>
    <p:sldId id="261" r:id="rId9"/>
    <p:sldId id="262" r:id="rId10"/>
    <p:sldId id="263" r:id="rId11"/>
    <p:sldId id="264" r:id="rId12"/>
    <p:sldId id="267" r:id="rId13"/>
    <p:sldId id="296" r:id="rId14"/>
    <p:sldId id="297" r:id="rId15"/>
    <p:sldId id="295" r:id="rId16"/>
    <p:sldId id="300" r:id="rId17"/>
    <p:sldId id="266" r:id="rId18"/>
    <p:sldId id="284" r:id="rId19"/>
    <p:sldId id="289" r:id="rId20"/>
    <p:sldId id="260" r:id="rId21"/>
    <p:sldId id="269" r:id="rId22"/>
    <p:sldId id="301" r:id="rId23"/>
    <p:sldId id="292" r:id="rId24"/>
    <p:sldId id="293" r:id="rId25"/>
    <p:sldId id="276" r:id="rId26"/>
    <p:sldId id="307" r:id="rId27"/>
    <p:sldId id="308" r:id="rId28"/>
    <p:sldId id="309" r:id="rId29"/>
    <p:sldId id="310" r:id="rId30"/>
    <p:sldId id="303" r:id="rId31"/>
    <p:sldId id="306" r:id="rId32"/>
    <p:sldId id="299" r:id="rId33"/>
    <p:sldId id="302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30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B0A83DA-5F66-4D46-A756-C5EDAFCE30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9CB15B-E09D-4BE5-9CF2-3A34574F33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E1F93-9826-46ED-9A2D-FB6922590CB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372F4B-273D-4863-B5B6-CCAFE5B70B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ACE720-8D8E-4FE0-A6AE-81DFC8A352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3982B-1A91-4716-AF98-FF4E44DCA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6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00A73-277A-4415-A30C-D3DAB1317389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E89A1-9078-4BAC-926D-841EA9ABA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12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E89A1-9078-4BAC-926D-841EA9ABA8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5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E89A1-9078-4BAC-926D-841EA9ABA8E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11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3B6E3-CCBF-4381-8D50-A9698E8F0DC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90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E89A1-9078-4BAC-926D-841EA9ABA8E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25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E89A1-9078-4BAC-926D-841EA9ABA8E9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7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799A7-30A2-420D-B1A9-EBC28F49F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98C338-6DBD-4107-8285-E580BF03A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445169-D722-4ACB-8675-91A908B1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D557-4905-4A36-AD30-02E7B1BD2E7A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41A33-3247-41B0-8F82-EE2B8D511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517FA3-4BB4-4E1F-A106-80267667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0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1BD64-15CD-4112-A5E3-BF90D2B1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10C6D6-AF87-461C-A2D5-236E645F3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8E0BD-60C5-4F99-87CE-EB83AADB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4F68-FAFB-4452-877A-7B92FECEDA96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36A95A-3D7D-4798-A98A-AEB7948F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4B3727-E0E3-4BFC-9639-D50AE331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2" descr="3D_05">
            <a:hlinkClick r:id="rId2" action="ppaction://hlinksldjump"/>
            <a:extLst>
              <a:ext uri="{FF2B5EF4-FFF2-40B4-BE49-F238E27FC236}">
                <a16:creationId xmlns:a16="http://schemas.microsoft.com/office/drawing/2014/main" id="{9B0E9EAE-7B99-46E0-9484-B78C019F3F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5920899"/>
            <a:ext cx="1092756" cy="8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5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9C3D19-EA60-48D4-93DF-4B993960A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5D3C51-33ED-496D-A718-461CFA2A1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2015E7-31C5-46F7-AE24-E3F3D98DB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092-B3E1-48DB-8272-69D438AA6EC3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4075C-4E6D-4716-B59D-53068C93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45A0-C769-4BFA-AC4A-A8B51230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2" descr="3D_05">
            <a:hlinkClick r:id="rId2" action="ppaction://hlinksldjump"/>
            <a:extLst>
              <a:ext uri="{FF2B5EF4-FFF2-40B4-BE49-F238E27FC236}">
                <a16:creationId xmlns:a16="http://schemas.microsoft.com/office/drawing/2014/main" id="{F12D5B88-EC97-4FBC-8CFE-AA65FBE28A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5920899"/>
            <a:ext cx="1092756" cy="8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4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B61D0-73BB-4D91-B6B2-FAFB31D5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D7FD9C-3EB1-4A34-955C-08D8C40FA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151998-FD7F-4522-8177-37DEDAD6E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84DA-6C96-415A-99E8-4C80502C6ECC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115E76-0879-4AE2-BA13-203A265E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71E1B-9BCC-4B71-87C2-A850D475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9D9C15-8EFC-45D6-A02A-C1D611E263A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2" descr="3D_05">
            <a:hlinkClick r:id="rId2" action="ppaction://hlinksldjump"/>
            <a:extLst>
              <a:ext uri="{FF2B5EF4-FFF2-40B4-BE49-F238E27FC236}">
                <a16:creationId xmlns:a16="http://schemas.microsoft.com/office/drawing/2014/main" id="{04E557F4-157B-4E07-978E-F78D257DC5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5920899"/>
            <a:ext cx="1092756" cy="8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1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C042E-7638-4C14-9FCB-EE17C08D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980664-F2AC-4E6B-BF8B-A482E4E4E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C634C7-3A6C-48DB-A4E5-80EE760E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AA7C-57C4-4065-8EE5-BAA6E68F5728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21F8E4-39F3-4ABA-BE3E-2A53C0C9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759D0E-42D1-43F0-A1CC-CC658B8C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2" descr="3D_05">
            <a:hlinkClick r:id="rId2" action="ppaction://hlinksldjump"/>
            <a:extLst>
              <a:ext uri="{FF2B5EF4-FFF2-40B4-BE49-F238E27FC236}">
                <a16:creationId xmlns:a16="http://schemas.microsoft.com/office/drawing/2014/main" id="{DC6EEF5A-089E-4055-A41C-4AE205227D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5920899"/>
            <a:ext cx="1092756" cy="8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36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5D781-9E7A-472F-802F-447F89C3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7C283B-EEEA-4F73-A64B-D2E51C193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6831C1-1993-414C-B886-8F56F1061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380B5B-9F13-44A6-BE9A-C8EC0F7CD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2AE7-2F80-4AAA-BA1B-AAF699FB6058}" type="datetime1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711BD6-E553-43DD-ABFC-0FBE3EB8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547245-F1CA-4FFF-86C5-7FD757B9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9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7A15B-C851-42E9-AC50-18BA491C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9FFDB5-6193-47D2-B478-71037730E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71CC83-6A75-4018-9C80-D823B91CD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49ED57-FA3A-40A7-A190-7CBFE1667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80AA93-40D0-4594-9D6B-8EC6D92DF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A63199-0E61-4E1C-997B-30EA203D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3F42-C0F2-446E-B32E-22EC9BA7280D}" type="datetime1">
              <a:rPr lang="ru-RU" smtClean="0"/>
              <a:t>21.06.2018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C97525-8952-461E-ABAB-CBC11BE5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B8BC6C-E437-4ECE-9FC1-C04C2755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22" descr="3D_05">
            <a:hlinkClick r:id="rId2" action="ppaction://hlinksldjump"/>
            <a:extLst>
              <a:ext uri="{FF2B5EF4-FFF2-40B4-BE49-F238E27FC236}">
                <a16:creationId xmlns:a16="http://schemas.microsoft.com/office/drawing/2014/main" id="{ABE05C73-D4CD-4283-93DF-B7FAE4AA45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5920899"/>
            <a:ext cx="1092756" cy="8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42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2985F-B384-411C-8713-7825DD2F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944378-EB6E-4486-8C1D-DC9C7B1FF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35D6-F462-4CDB-BA55-95BF6EBACD2B}" type="datetime1">
              <a:rPr lang="ru-RU" smtClean="0"/>
              <a:t>21.06.2018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C53977-106A-40F1-A1E4-7F99081F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1BE85B-F2E3-4D03-AB7B-1547D960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2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C46473-404E-4462-BCE1-564B777E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B136-EE19-4979-839E-9C46C58026B8}" type="datetime1">
              <a:rPr lang="ru-RU" smtClean="0"/>
              <a:t>21.06.2018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1A5CEB-98D6-4D2C-88CB-7A04EFC8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01B931-34DF-4DC4-8BBD-9B9FE900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22" descr="3D_05">
            <a:hlinkClick r:id="rId2" action="ppaction://hlinksldjump"/>
            <a:extLst>
              <a:ext uri="{FF2B5EF4-FFF2-40B4-BE49-F238E27FC236}">
                <a16:creationId xmlns:a16="http://schemas.microsoft.com/office/drawing/2014/main" id="{C5FBF771-3D30-4DB0-9012-9E169824F0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5920899"/>
            <a:ext cx="1092756" cy="8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3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7D67E-FC71-45CE-8916-693862E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3DD2A5-DA7D-44E6-AE13-DF73C00E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E43E08-969F-4CEB-93EB-F6FD8BDAB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AA4D24-AAEA-4BE7-87AC-26E8D87AB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0524-198C-4749-BC5D-8636F907F5F9}" type="datetime1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FB821E-40C3-4F0C-A52B-C51061BC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419314-D06F-4982-846B-BACAED84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2" descr="3D_05">
            <a:hlinkClick r:id="rId2" action="ppaction://hlinksldjump"/>
            <a:extLst>
              <a:ext uri="{FF2B5EF4-FFF2-40B4-BE49-F238E27FC236}">
                <a16:creationId xmlns:a16="http://schemas.microsoft.com/office/drawing/2014/main" id="{00EF302C-D266-4F17-A122-EF81A7DBFE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5920899"/>
            <a:ext cx="1092756" cy="8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61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48EBE-9F1B-414D-9C31-2CD7A0987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09C107-6F7F-4D0A-A59F-4CE022BA8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EC8E4A-F261-4ED9-8A53-62A4FDE68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8ADFE-C629-49DB-A192-E9236AE2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13B1-8D69-4177-A08F-9901CE08C212}" type="datetime1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5EF0CC-2BFE-446D-9015-7E29BF0A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F8494D-C3BB-4849-A7E0-B7F24CC0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2" descr="3D_05">
            <a:hlinkClick r:id="rId2" action="ppaction://hlinksldjump"/>
            <a:extLst>
              <a:ext uri="{FF2B5EF4-FFF2-40B4-BE49-F238E27FC236}">
                <a16:creationId xmlns:a16="http://schemas.microsoft.com/office/drawing/2014/main" id="{2D069763-E229-4A4A-B45E-E61FD17B4F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5920899"/>
            <a:ext cx="1092756" cy="8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4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98049-F50D-4839-BDC0-AE336CA7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AFAF69-8F33-4A29-BF3F-01035F75C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269C-B538-4076-9054-6808B4066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08452-D0F3-43BE-8FFB-86CB039A6738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4DDEC-EEAB-4ED7-9568-F44A0878C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92E70C-0BCB-42A9-800A-EE57EFB77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D9C15-8EFC-45D6-A02A-C1D611E26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44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uteh-journal.ru/index.php/m/6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uteh-journal.ru/index.php/m/6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30594" y="2540000"/>
            <a:ext cx="9468464" cy="158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Протокол передачи информации, реализация и тестирование шифратора с переменной фрагментацией блока и генератора ключей для него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84389" y="6145357"/>
            <a:ext cx="872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kern="0" dirty="0">
                <a:solidFill>
                  <a:sysClr val="windowText" lastClr="000000"/>
                </a:solidFill>
                <a:latin typeface="Times New Roman" pitchFamily="18" charset="0"/>
              </a:rPr>
              <a:t>Красноярск 201</a:t>
            </a:r>
            <a:r>
              <a:rPr lang="en-US" altLang="ru-RU" kern="0" dirty="0">
                <a:solidFill>
                  <a:sysClr val="windowText" lastClr="000000"/>
                </a:solidFill>
                <a:latin typeface="Times New Roman" pitchFamily="18" charset="0"/>
              </a:rPr>
              <a:t>8</a:t>
            </a:r>
            <a:endParaRPr lang="ru-RU" altLang="ru-RU" kern="0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60308" y="4127500"/>
            <a:ext cx="5238750" cy="175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>
            <a:spAutoFit/>
          </a:bodyPr>
          <a:lstStyle/>
          <a:p>
            <a:pPr indent="179388" algn="r"/>
            <a:r>
              <a:rPr lang="ru-RU" altLang="ru-RU" kern="0" dirty="0">
                <a:solidFill>
                  <a:sysClr val="windowText" lastClr="000000"/>
                </a:solidFill>
                <a:latin typeface="Times New Roman" pitchFamily="18" charset="0"/>
              </a:rPr>
              <a:t>Выполнил:</a:t>
            </a:r>
          </a:p>
          <a:p>
            <a:pPr indent="179388" algn="r"/>
            <a:r>
              <a:rPr lang="ru-RU" altLang="ru-RU" kern="0" dirty="0">
                <a:solidFill>
                  <a:sysClr val="windowText" lastClr="000000"/>
                </a:solidFill>
                <a:latin typeface="Times New Roman" pitchFamily="18" charset="0"/>
              </a:rPr>
              <a:t>студент гр. МКБ16-01</a:t>
            </a:r>
          </a:p>
          <a:p>
            <a:pPr indent="179388" algn="r"/>
            <a:r>
              <a:rPr lang="ru-RU" altLang="ru-RU" kern="0" dirty="0" err="1">
                <a:solidFill>
                  <a:sysClr val="windowText" lastClr="000000"/>
                </a:solidFill>
                <a:latin typeface="Times New Roman" pitchFamily="18" charset="0"/>
              </a:rPr>
              <a:t>Митращук</a:t>
            </a:r>
            <a:r>
              <a:rPr lang="ru-RU" altLang="ru-RU" kern="0" dirty="0">
                <a:solidFill>
                  <a:sysClr val="windowText" lastClr="000000"/>
                </a:solidFill>
                <a:latin typeface="Times New Roman" pitchFamily="18" charset="0"/>
              </a:rPr>
              <a:t> Владимир Владимирович</a:t>
            </a:r>
            <a:endParaRPr lang="ru-RU" altLang="ru-RU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 algn="r" eaLnBrk="0" hangingPunct="0"/>
            <a:r>
              <a:rPr lang="ru-RU" altLang="ru-RU" kern="0" dirty="0">
                <a:solidFill>
                  <a:sysClr val="windowText" lastClr="000000"/>
                </a:solidFill>
                <a:latin typeface="Times New Roman" pitchFamily="18" charset="0"/>
              </a:rPr>
              <a:t>Руководитель:</a:t>
            </a:r>
            <a:endParaRPr lang="en-US" altLang="ru-RU" kern="0" dirty="0">
              <a:solidFill>
                <a:sysClr val="windowText" lastClr="000000"/>
              </a:solidFill>
              <a:latin typeface="Times New Roman" pitchFamily="18" charset="0"/>
            </a:endParaRPr>
          </a:p>
          <a:p>
            <a:pPr indent="179388" algn="r" eaLnBrk="0" hangingPunct="0"/>
            <a:r>
              <a:rPr lang="ru-RU" altLang="ru-RU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доцент, к.т.н.</a:t>
            </a:r>
          </a:p>
          <a:p>
            <a:pPr indent="179388" algn="r" eaLnBrk="0" hangingPunct="0"/>
            <a:r>
              <a:rPr lang="ru-RU" altLang="ru-RU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Золотарёв Вячеслав Владимирович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41489" y="1896161"/>
            <a:ext cx="5407249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altLang="ru-RU" kern="0" dirty="0">
                <a:solidFill>
                  <a:sysClr val="windowText" lastClr="000000"/>
                </a:solidFill>
                <a:latin typeface="Times New Roman" pitchFamily="18" charset="0"/>
              </a:rPr>
              <a:t>Институт </a:t>
            </a:r>
            <a:r>
              <a:rPr lang="ru-RU" altLang="ru-RU" u="sng" kern="0" dirty="0">
                <a:solidFill>
                  <a:sysClr val="windowText" lastClr="000000"/>
                </a:solidFill>
                <a:latin typeface="Times New Roman" pitchFamily="18" charset="0"/>
              </a:rPr>
              <a:t>информатики и телекоммуникаций</a:t>
            </a:r>
            <a:endParaRPr lang="ru-RU" altLang="ru-RU" kern="0" dirty="0">
              <a:solidFill>
                <a:sysClr val="windowText" lastClr="000000"/>
              </a:solidFill>
              <a:latin typeface="Times New Roman" pitchFamily="18" charset="0"/>
            </a:endParaRPr>
          </a:p>
          <a:p>
            <a:r>
              <a:rPr lang="ru-RU" altLang="ru-RU" kern="0" dirty="0">
                <a:solidFill>
                  <a:sysClr val="windowText" lastClr="000000"/>
                </a:solidFill>
                <a:latin typeface="Times New Roman" pitchFamily="18" charset="0"/>
              </a:rPr>
              <a:t>Кафедра </a:t>
            </a:r>
            <a:r>
              <a:rPr lang="ru-RU" altLang="ru-RU" u="sng" kern="0" dirty="0">
                <a:solidFill>
                  <a:sysClr val="windowText" lastClr="000000"/>
                </a:solidFill>
                <a:latin typeface="Times New Roman" pitchFamily="18" charset="0"/>
              </a:rPr>
              <a:t>безопасности информационных технологий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93175" y="173038"/>
            <a:ext cx="10707328" cy="1725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Российской Федерации</a:t>
            </a:r>
          </a:p>
          <a:p>
            <a:pPr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«Сибирский государственный университет науки и технологий имени академика М. Ф.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Решетнева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СибГУ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имени М.Ф. Решетнева)</a:t>
            </a:r>
          </a:p>
        </p:txBody>
      </p:sp>
    </p:spTree>
    <p:extLst>
      <p:ext uri="{BB962C8B-B14F-4D97-AF65-F5344CB8AC3E}">
        <p14:creationId xmlns:p14="http://schemas.microsoft.com/office/powerpoint/2010/main" val="2552898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3D599959-40C7-494D-B6F1-9C1DB518B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33" y="5589723"/>
            <a:ext cx="10940705" cy="139747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/>
              <a:t>5. Отказ от таблиц замен в пользу неприводимых многочленов.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FF0000"/>
                </a:solidFill>
              </a:rPr>
              <a:t>Скорость шифра после изменений 1, 2, 3, 5 осталась прежней, при этом, произошло увеличение количества входных параметров и незначительное увеличение длины конфигурационного ключа.</a:t>
            </a:r>
            <a:endParaRPr lang="ru-RU" sz="24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E37EEAE-E2B4-4DF1-B2C5-11AA3B14F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3020"/>
          </a:xfrm>
        </p:spPr>
        <p:txBody>
          <a:bodyPr/>
          <a:lstStyle/>
          <a:p>
            <a:pPr algn="ctr"/>
            <a:r>
              <a:rPr lang="ru-RU" dirty="0"/>
              <a:t>Алгоритм шифрования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1A3987-64E2-4ABA-8F8F-78B8F7B61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163"/>
            <a:ext cx="12192000" cy="467448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CD4308D-B107-48F7-AF36-DB6F7C6D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10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454454D-8E8D-4728-8664-8A837585E7EB}"/>
              </a:ext>
            </a:extLst>
          </p:cNvPr>
          <p:cNvCxnSpPr>
            <a:cxnSpLocks/>
          </p:cNvCxnSpPr>
          <p:nvPr/>
        </p:nvCxnSpPr>
        <p:spPr>
          <a:xfrm>
            <a:off x="6245352" y="3264408"/>
            <a:ext cx="0" cy="19732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F587819-4CAA-4562-BFE8-5C2F003DAA5A}"/>
              </a:ext>
            </a:extLst>
          </p:cNvPr>
          <p:cNvCxnSpPr>
            <a:cxnSpLocks/>
          </p:cNvCxnSpPr>
          <p:nvPr/>
        </p:nvCxnSpPr>
        <p:spPr>
          <a:xfrm>
            <a:off x="6242304" y="1944624"/>
            <a:ext cx="0" cy="8717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0A3AF03-41B5-4BC1-BEF1-D5EB63B0AFAA}"/>
              </a:ext>
            </a:extLst>
          </p:cNvPr>
          <p:cNvCxnSpPr>
            <a:cxnSpLocks/>
          </p:cNvCxnSpPr>
          <p:nvPr/>
        </p:nvCxnSpPr>
        <p:spPr>
          <a:xfrm>
            <a:off x="6245352" y="563163"/>
            <a:ext cx="0" cy="9516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6039A79-2FBE-4043-B9AB-D8704BD33D1E}"/>
              </a:ext>
            </a:extLst>
          </p:cNvPr>
          <p:cNvSpPr txBox="1"/>
          <p:nvPr/>
        </p:nvSpPr>
        <p:spPr>
          <a:xfrm>
            <a:off x="374901" y="5237650"/>
            <a:ext cx="623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Открытая публикация РИНЦ Жданова О.Н. в 2015г.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75DE4B-4331-4721-A3D7-A09D3A4122EA}"/>
              </a:ext>
            </a:extLst>
          </p:cNvPr>
          <p:cNvSpPr txBox="1"/>
          <p:nvPr/>
        </p:nvSpPr>
        <p:spPr>
          <a:xfrm>
            <a:off x="6179818" y="5237650"/>
            <a:ext cx="6012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Открытая публикация РИНЦ </a:t>
            </a:r>
            <a:r>
              <a:rPr lang="ru-RU" sz="2000" b="1" dirty="0" err="1"/>
              <a:t>Митращук</a:t>
            </a:r>
            <a:r>
              <a:rPr lang="ru-RU" sz="2000" b="1" dirty="0"/>
              <a:t> В.В. в 2017г.</a:t>
            </a:r>
          </a:p>
        </p:txBody>
      </p:sp>
    </p:spTree>
    <p:extLst>
      <p:ext uri="{BB962C8B-B14F-4D97-AF65-F5344CB8AC3E}">
        <p14:creationId xmlns:p14="http://schemas.microsoft.com/office/powerpoint/2010/main" val="2957673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">
            <a:extLst>
              <a:ext uri="{FF2B5EF4-FFF2-40B4-BE49-F238E27FC236}">
                <a16:creationId xmlns:a16="http://schemas.microsoft.com/office/drawing/2014/main" id="{DA0F1F89-0810-466E-9EC6-73314566CE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7" y="717173"/>
            <a:ext cx="7049921" cy="51258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2C9EB39-2871-4705-839C-06CB06E1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3020"/>
          </a:xfrm>
        </p:spPr>
        <p:txBody>
          <a:bodyPr/>
          <a:lstStyle/>
          <a:p>
            <a:pPr algn="ctr"/>
            <a:r>
              <a:rPr lang="ru-RU" dirty="0"/>
              <a:t>Алгоритм нормировки и сцепки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795C531-E9D2-4A15-8BA7-358BFEA2B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8" y="5843016"/>
            <a:ext cx="10864822" cy="10149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2) Число обозначающее количество лишних бит принимает значение от 0 до 255, при этом, незадействованный диапазон от 233 до 255 эквивалентен значению 0 и задается случайным образом.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D9EF6E-E1C2-41DA-B1F5-11EEE4F1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11</a:t>
            </a:fld>
            <a:endParaRPr lang="ru-RU"/>
          </a:p>
        </p:txBody>
      </p:sp>
      <p:pic>
        <p:nvPicPr>
          <p:cNvPr id="6" name="Picture 2" descr="picture1_cr_opt">
            <a:extLst>
              <a:ext uri="{FF2B5EF4-FFF2-40B4-BE49-F238E27FC236}">
                <a16:creationId xmlns:a16="http://schemas.microsoft.com/office/drawing/2014/main" id="{385732D8-EB73-4835-9E8C-70C17E89C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536" y="673999"/>
            <a:ext cx="5167464" cy="37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59C18102-ECDC-4958-9F5E-FA5B1C383DF1}"/>
              </a:ext>
            </a:extLst>
          </p:cNvPr>
          <p:cNvSpPr txBox="1">
            <a:spLocks/>
          </p:cNvSpPr>
          <p:nvPr/>
        </p:nvSpPr>
        <p:spPr>
          <a:xfrm>
            <a:off x="6950912" y="4248912"/>
            <a:ext cx="5241088" cy="16372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/>
              <a:t>1) Лишние нормировочные биты случайны и добавлены в начало сообщения, что обеспечивает непредсказуемое смещение сообщения;</a:t>
            </a:r>
          </a:p>
        </p:txBody>
      </p:sp>
    </p:spTree>
    <p:extLst>
      <p:ext uri="{BB962C8B-B14F-4D97-AF65-F5344CB8AC3E}">
        <p14:creationId xmlns:p14="http://schemas.microsoft.com/office/powerpoint/2010/main" val="278790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B9D6DAE-4264-45E9-BC2C-C5C764129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449" y="3644250"/>
            <a:ext cx="2000000" cy="2809524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E39A241-79D9-4204-BDED-75A0BE3A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12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03AB22-7BD4-46F3-9E70-AED21480F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53" t="-1278" r="35048"/>
          <a:stretch/>
        </p:blipFill>
        <p:spPr>
          <a:xfrm>
            <a:off x="5257542" y="136525"/>
            <a:ext cx="6428767" cy="18561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68E081-594D-40EE-8DE3-2FE6D9F540FC}"/>
              </a:ext>
            </a:extLst>
          </p:cNvPr>
          <p:cNvSpPr txBox="1"/>
          <p:nvPr/>
        </p:nvSpPr>
        <p:spPr>
          <a:xfrm>
            <a:off x="305316" y="108746"/>
            <a:ext cx="44883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100100111010100011010011101101010101101000011000011111001110011011111010001101010011000111000010111011101010100000111010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4D0308F-FE53-49E5-8CFC-EEFA4A82DAD5}"/>
              </a:ext>
            </a:extLst>
          </p:cNvPr>
          <p:cNvSpPr/>
          <p:nvPr/>
        </p:nvSpPr>
        <p:spPr>
          <a:xfrm>
            <a:off x="5624947" y="354892"/>
            <a:ext cx="484908" cy="44665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2F44A88-DB8B-4874-9E72-817727722B02}"/>
              </a:ext>
            </a:extLst>
          </p:cNvPr>
          <p:cNvSpPr/>
          <p:nvPr/>
        </p:nvSpPr>
        <p:spPr>
          <a:xfrm>
            <a:off x="8589820" y="368747"/>
            <a:ext cx="484908" cy="44665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CBB9C08-C2DF-410A-ACBC-93DFC0055BA8}"/>
              </a:ext>
            </a:extLst>
          </p:cNvPr>
          <p:cNvSpPr/>
          <p:nvPr/>
        </p:nvSpPr>
        <p:spPr>
          <a:xfrm>
            <a:off x="7966365" y="368747"/>
            <a:ext cx="484908" cy="44665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74F9039-28BD-4BE4-A0FC-CBE3A01272B9}"/>
              </a:ext>
            </a:extLst>
          </p:cNvPr>
          <p:cNvSpPr/>
          <p:nvPr/>
        </p:nvSpPr>
        <p:spPr>
          <a:xfrm>
            <a:off x="10945352" y="368747"/>
            <a:ext cx="484908" cy="44665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0E6E5-E24B-4779-A683-C4D9E3C5852F}"/>
              </a:ext>
            </a:extLst>
          </p:cNvPr>
          <p:cNvSpPr txBox="1"/>
          <p:nvPr/>
        </p:nvSpPr>
        <p:spPr>
          <a:xfrm>
            <a:off x="4596121" y="108746"/>
            <a:ext cx="60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8DA7FA-07FA-4864-AA1B-1CA184FEAB0E}"/>
              </a:ext>
            </a:extLst>
          </p:cNvPr>
          <p:cNvSpPr txBox="1"/>
          <p:nvPr/>
        </p:nvSpPr>
        <p:spPr>
          <a:xfrm>
            <a:off x="4596123" y="605927"/>
            <a:ext cx="60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4992D6-640D-40D6-8B39-6CC6319C0716}"/>
              </a:ext>
            </a:extLst>
          </p:cNvPr>
          <p:cNvSpPr txBox="1"/>
          <p:nvPr/>
        </p:nvSpPr>
        <p:spPr>
          <a:xfrm>
            <a:off x="4582266" y="1105116"/>
            <a:ext cx="60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023285-2FEC-4689-B7BF-1110A345C8B9}"/>
              </a:ext>
            </a:extLst>
          </p:cNvPr>
          <p:cNvSpPr txBox="1"/>
          <p:nvPr/>
        </p:nvSpPr>
        <p:spPr>
          <a:xfrm>
            <a:off x="4582266" y="1594739"/>
            <a:ext cx="60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61F48C-47B5-437A-B1AE-E29B1B003D1B}"/>
              </a:ext>
            </a:extLst>
          </p:cNvPr>
          <p:cNvSpPr txBox="1"/>
          <p:nvPr/>
        </p:nvSpPr>
        <p:spPr>
          <a:xfrm>
            <a:off x="4582268" y="2091920"/>
            <a:ext cx="60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0A092D-7AC9-4412-8BFB-51CC6EE4F4F8}"/>
              </a:ext>
            </a:extLst>
          </p:cNvPr>
          <p:cNvSpPr txBox="1"/>
          <p:nvPr/>
        </p:nvSpPr>
        <p:spPr>
          <a:xfrm>
            <a:off x="4568411" y="2591109"/>
            <a:ext cx="60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7BC871-089A-4CA6-8DC3-C5A02A5AFE57}"/>
              </a:ext>
            </a:extLst>
          </p:cNvPr>
          <p:cNvSpPr txBox="1"/>
          <p:nvPr/>
        </p:nvSpPr>
        <p:spPr>
          <a:xfrm>
            <a:off x="4694899" y="357336"/>
            <a:ext cx="60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87C31E-0127-491C-A0B9-DFD3478B610A}"/>
              </a:ext>
            </a:extLst>
          </p:cNvPr>
          <p:cNvSpPr txBox="1"/>
          <p:nvPr/>
        </p:nvSpPr>
        <p:spPr>
          <a:xfrm>
            <a:off x="4694899" y="854517"/>
            <a:ext cx="60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9527E5-191D-49E3-BAC1-647094DC29B0}"/>
              </a:ext>
            </a:extLst>
          </p:cNvPr>
          <p:cNvSpPr txBox="1"/>
          <p:nvPr/>
        </p:nvSpPr>
        <p:spPr>
          <a:xfrm>
            <a:off x="4694899" y="1351698"/>
            <a:ext cx="60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EA91DC-900B-4358-A23F-ABAF772237C7}"/>
              </a:ext>
            </a:extLst>
          </p:cNvPr>
          <p:cNvSpPr txBox="1"/>
          <p:nvPr/>
        </p:nvSpPr>
        <p:spPr>
          <a:xfrm>
            <a:off x="4694899" y="1841321"/>
            <a:ext cx="60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D7DD9C-BCC4-4043-82CA-14DEFB014380}"/>
              </a:ext>
            </a:extLst>
          </p:cNvPr>
          <p:cNvSpPr txBox="1"/>
          <p:nvPr/>
        </p:nvSpPr>
        <p:spPr>
          <a:xfrm>
            <a:off x="4694899" y="2338502"/>
            <a:ext cx="60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EBD3A8-D75B-4D67-98A5-570923DE2E24}"/>
              </a:ext>
            </a:extLst>
          </p:cNvPr>
          <p:cNvSpPr txBox="1"/>
          <p:nvPr/>
        </p:nvSpPr>
        <p:spPr>
          <a:xfrm>
            <a:off x="4694897" y="2863346"/>
            <a:ext cx="60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239C08-227D-4C0B-AA9D-6DAFD43A333E}"/>
              </a:ext>
            </a:extLst>
          </p:cNvPr>
          <p:cNvSpPr txBox="1"/>
          <p:nvPr/>
        </p:nvSpPr>
        <p:spPr>
          <a:xfrm>
            <a:off x="2166692" y="3209178"/>
            <a:ext cx="3264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Кол-во бит: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99D9B58-6DEE-4587-AD3C-0AF30AB7C16C}"/>
              </a:ext>
            </a:extLst>
          </p:cNvPr>
          <p:cNvSpPr/>
          <p:nvPr/>
        </p:nvSpPr>
        <p:spPr>
          <a:xfrm>
            <a:off x="4261887" y="3209177"/>
            <a:ext cx="1035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∑120</a:t>
            </a:r>
            <a:endParaRPr lang="ru-RU" sz="3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B9E011-67E6-4EFC-915D-A23DAB64B06B}"/>
              </a:ext>
            </a:extLst>
          </p:cNvPr>
          <p:cNvSpPr txBox="1"/>
          <p:nvPr/>
        </p:nvSpPr>
        <p:spPr>
          <a:xfrm>
            <a:off x="6341542" y="1811227"/>
            <a:ext cx="1629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 </a:t>
            </a:r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F19ECD-7180-481F-BCC9-0505E990C1F7}"/>
              </a:ext>
            </a:extLst>
          </p:cNvPr>
          <p:cNvSpPr txBox="1"/>
          <p:nvPr/>
        </p:nvSpPr>
        <p:spPr>
          <a:xfrm>
            <a:off x="9316316" y="1811226"/>
            <a:ext cx="1629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74</a:t>
            </a:r>
            <a:endParaRPr lang="ru-RU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40721B7-120A-4E35-B271-A46ED644890D}"/>
              </a:ext>
            </a:extLst>
          </p:cNvPr>
          <p:cNvSpPr txBox="1"/>
          <p:nvPr/>
        </p:nvSpPr>
        <p:spPr>
          <a:xfrm>
            <a:off x="7825953" y="1461339"/>
            <a:ext cx="2364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 58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B338D67-2CF2-4C39-A4E5-3A020717B4F9}"/>
              </a:ext>
            </a:extLst>
          </p:cNvPr>
          <p:cNvSpPr txBox="1"/>
          <p:nvPr/>
        </p:nvSpPr>
        <p:spPr>
          <a:xfrm>
            <a:off x="87759" y="4365609"/>
            <a:ext cx="48860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00000000000000000000000000000000000000000000</a:t>
            </a:r>
          </a:p>
          <a:p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1111111111111111111111</a:t>
            </a:r>
          </a:p>
          <a:p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1111111111111111111111</a:t>
            </a:r>
            <a:endParaRPr lang="ru-RU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3DDFAD6-9A92-4C98-B7F8-0E41726804AA}"/>
              </a:ext>
            </a:extLst>
          </p:cNvPr>
          <p:cNvSpPr txBox="1"/>
          <p:nvPr/>
        </p:nvSpPr>
        <p:spPr>
          <a:xfrm>
            <a:off x="6584107" y="1275371"/>
            <a:ext cx="609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27240BA-81FD-4B0A-81EF-201AD69F9D77}"/>
              </a:ext>
            </a:extLst>
          </p:cNvPr>
          <p:cNvSpPr txBox="1"/>
          <p:nvPr/>
        </p:nvSpPr>
        <p:spPr>
          <a:xfrm>
            <a:off x="10079534" y="1275371"/>
            <a:ext cx="609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F443AA6-ACAD-4FCE-A0C5-748201FE5741}"/>
              </a:ext>
            </a:extLst>
          </p:cNvPr>
          <p:cNvSpPr txBox="1"/>
          <p:nvPr/>
        </p:nvSpPr>
        <p:spPr>
          <a:xfrm>
            <a:off x="305127" y="118821"/>
            <a:ext cx="44883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11111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11111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00000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2BEC46D-F260-42ED-92C5-64E7EBBE0D92}"/>
              </a:ext>
            </a:extLst>
          </p:cNvPr>
          <p:cNvSpPr txBox="1"/>
          <p:nvPr/>
        </p:nvSpPr>
        <p:spPr>
          <a:xfrm>
            <a:off x="5747990" y="2923277"/>
            <a:ext cx="615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кол-во 0 и 1 в диапазоне?</a:t>
            </a:r>
          </a:p>
        </p:txBody>
      </p:sp>
      <p:sp>
        <p:nvSpPr>
          <p:cNvPr id="4101" name="Прямоугольник 4100">
            <a:extLst>
              <a:ext uri="{FF2B5EF4-FFF2-40B4-BE49-F238E27FC236}">
                <a16:creationId xmlns:a16="http://schemas.microsoft.com/office/drawing/2014/main" id="{ABF1D8AA-DC50-4DC5-BDEF-24E7318FB84C}"/>
              </a:ext>
            </a:extLst>
          </p:cNvPr>
          <p:cNvSpPr/>
          <p:nvPr/>
        </p:nvSpPr>
        <p:spPr>
          <a:xfrm>
            <a:off x="7828553" y="2316601"/>
            <a:ext cx="15856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62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2" name="Знак умножения 4101">
            <a:extLst>
              <a:ext uri="{FF2B5EF4-FFF2-40B4-BE49-F238E27FC236}">
                <a16:creationId xmlns:a16="http://schemas.microsoft.com/office/drawing/2014/main" id="{45BBE99C-0773-4AE1-A32E-B78B77429EF9}"/>
              </a:ext>
            </a:extLst>
          </p:cNvPr>
          <p:cNvSpPr/>
          <p:nvPr/>
        </p:nvSpPr>
        <p:spPr>
          <a:xfrm>
            <a:off x="1178017" y="4327800"/>
            <a:ext cx="2520779" cy="213771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5F6F12-3D81-4026-B05B-200422400684}"/>
              </a:ext>
            </a:extLst>
          </p:cNvPr>
          <p:cNvSpPr/>
          <p:nvPr/>
        </p:nvSpPr>
        <p:spPr>
          <a:xfrm>
            <a:off x="6922983" y="4417358"/>
            <a:ext cx="5216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Иванов М.А., Чугунков И.В. Теория, применение и оценка качества генераторов псевдослучайных последовательностей</a:t>
            </a:r>
            <a:r>
              <a:rPr lang="ru-RU" sz="2400" dirty="0"/>
              <a:t> / г. Москва: КУДИЦ-ОБРАЗ, 2003, С. 240.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99177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E39A241-79D9-4204-BDED-75A0BE3A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13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C1379-3E8D-42B7-9A9C-0581772E5CA6}"/>
              </a:ext>
            </a:extLst>
          </p:cNvPr>
          <p:cNvSpPr txBox="1"/>
          <p:nvPr/>
        </p:nvSpPr>
        <p:spPr>
          <a:xfrm>
            <a:off x="305316" y="108746"/>
            <a:ext cx="44883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100100111010100011010011101101010101101000011000011111001110011011111010001101010011000111000010111011101010100000111010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ABE33B8-22F1-400C-BE71-4A27C6168772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793673" y="1632240"/>
            <a:ext cx="1817192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BB0F16-781C-4CAB-BEB8-3DD597B445D9}"/>
              </a:ext>
            </a:extLst>
          </p:cNvPr>
          <p:cNvSpPr txBox="1"/>
          <p:nvPr/>
        </p:nvSpPr>
        <p:spPr>
          <a:xfrm>
            <a:off x="6759147" y="236432"/>
            <a:ext cx="50168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92A5873-9AAA-42B6-8D76-4ABDA5420925}"/>
              </a:ext>
            </a:extLst>
          </p:cNvPr>
          <p:cNvSpPr/>
          <p:nvPr/>
        </p:nvSpPr>
        <p:spPr>
          <a:xfrm>
            <a:off x="5090563" y="999700"/>
            <a:ext cx="1223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XY = 3</a:t>
            </a:r>
            <a:endParaRPr lang="ru-RU" sz="32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4E172C0-FF72-4D8B-B310-2F3E97D2959D}"/>
              </a:ext>
            </a:extLst>
          </p:cNvPr>
          <p:cNvSpPr/>
          <p:nvPr/>
        </p:nvSpPr>
        <p:spPr>
          <a:xfrm>
            <a:off x="4443751" y="1709072"/>
            <a:ext cx="24513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Разрядность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координаты</a:t>
            </a:r>
            <a:endParaRPr lang="ru-RU" sz="32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8760A4B-17AD-4495-A18B-CE38ED0A4E47}"/>
              </a:ext>
            </a:extLst>
          </p:cNvPr>
          <p:cNvSpPr/>
          <p:nvPr/>
        </p:nvSpPr>
        <p:spPr>
          <a:xfrm>
            <a:off x="1122268" y="4031072"/>
            <a:ext cx="2131951" cy="19750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B3B5ADC-B3CA-4098-B424-7712B1762B4C}"/>
              </a:ext>
            </a:extLst>
          </p:cNvPr>
          <p:cNvSpPr/>
          <p:nvPr/>
        </p:nvSpPr>
        <p:spPr>
          <a:xfrm>
            <a:off x="1137324" y="4524834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F735A20-6809-4A0B-9126-E66088B8E5B9}"/>
              </a:ext>
            </a:extLst>
          </p:cNvPr>
          <p:cNvSpPr/>
          <p:nvPr/>
        </p:nvSpPr>
        <p:spPr>
          <a:xfrm>
            <a:off x="1132495" y="4769685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D2F7EB3-B97A-4643-A4FE-EAAA30EFEA93}"/>
              </a:ext>
            </a:extLst>
          </p:cNvPr>
          <p:cNvSpPr/>
          <p:nvPr/>
        </p:nvSpPr>
        <p:spPr>
          <a:xfrm>
            <a:off x="1134625" y="5021018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8DCA6BE-5F41-4A09-9401-BFA4966F2617}"/>
              </a:ext>
            </a:extLst>
          </p:cNvPr>
          <p:cNvSpPr/>
          <p:nvPr/>
        </p:nvSpPr>
        <p:spPr>
          <a:xfrm>
            <a:off x="1129796" y="5505879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00772E4-E241-461D-9952-753EF710B6D7}"/>
              </a:ext>
            </a:extLst>
          </p:cNvPr>
          <p:cNvSpPr/>
          <p:nvPr/>
        </p:nvSpPr>
        <p:spPr>
          <a:xfrm>
            <a:off x="1137324" y="5753262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737314B-5E04-4D74-B5BA-C43DD5E60A57}"/>
              </a:ext>
            </a:extLst>
          </p:cNvPr>
          <p:cNvSpPr/>
          <p:nvPr/>
        </p:nvSpPr>
        <p:spPr>
          <a:xfrm>
            <a:off x="1382331" y="4287355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CFF7362-9C9D-418B-99DE-EBBD4BC6A75C}"/>
              </a:ext>
            </a:extLst>
          </p:cNvPr>
          <p:cNvSpPr/>
          <p:nvPr/>
        </p:nvSpPr>
        <p:spPr>
          <a:xfrm>
            <a:off x="1382331" y="5505879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3EEEC82-045C-4A2E-A7E8-6028FF6F3ABC}"/>
              </a:ext>
            </a:extLst>
          </p:cNvPr>
          <p:cNvSpPr/>
          <p:nvPr/>
        </p:nvSpPr>
        <p:spPr>
          <a:xfrm>
            <a:off x="1614982" y="4281745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4B9E131-76EC-4041-AA9A-12518D98429C}"/>
              </a:ext>
            </a:extLst>
          </p:cNvPr>
          <p:cNvSpPr/>
          <p:nvPr/>
        </p:nvSpPr>
        <p:spPr>
          <a:xfrm>
            <a:off x="1610726" y="4530536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8E4BF41E-9507-4F01-B4C5-30FBCC4A25C5}"/>
              </a:ext>
            </a:extLst>
          </p:cNvPr>
          <p:cNvSpPr/>
          <p:nvPr/>
        </p:nvSpPr>
        <p:spPr>
          <a:xfrm>
            <a:off x="1619319" y="4776612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8D2CED7A-EFFA-4A98-BD22-AF51A141D517}"/>
              </a:ext>
            </a:extLst>
          </p:cNvPr>
          <p:cNvSpPr/>
          <p:nvPr/>
        </p:nvSpPr>
        <p:spPr>
          <a:xfrm>
            <a:off x="1619399" y="5252646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890D139E-2592-44A6-A52A-CDF38901BEFF}"/>
              </a:ext>
            </a:extLst>
          </p:cNvPr>
          <p:cNvSpPr/>
          <p:nvPr/>
        </p:nvSpPr>
        <p:spPr>
          <a:xfrm>
            <a:off x="1862691" y="4287355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F81E820-F467-455A-948F-57557A4495AE}"/>
              </a:ext>
            </a:extLst>
          </p:cNvPr>
          <p:cNvSpPr/>
          <p:nvPr/>
        </p:nvSpPr>
        <p:spPr>
          <a:xfrm>
            <a:off x="1862691" y="4049876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7EF6155-B524-4406-BD98-A1D9E6E80411}"/>
              </a:ext>
            </a:extLst>
          </p:cNvPr>
          <p:cNvSpPr/>
          <p:nvPr/>
        </p:nvSpPr>
        <p:spPr>
          <a:xfrm>
            <a:off x="1867520" y="5258497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15CBE7C-73F7-40BC-BBBA-61C695774637}"/>
              </a:ext>
            </a:extLst>
          </p:cNvPr>
          <p:cNvSpPr/>
          <p:nvPr/>
        </p:nvSpPr>
        <p:spPr>
          <a:xfrm>
            <a:off x="1867520" y="5021018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933FB9C-F886-4A86-9281-5CB1010C5573}"/>
              </a:ext>
            </a:extLst>
          </p:cNvPr>
          <p:cNvSpPr/>
          <p:nvPr/>
        </p:nvSpPr>
        <p:spPr>
          <a:xfrm>
            <a:off x="1862691" y="5505879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715FD8A-14D6-4333-8611-481B23B791BB}"/>
              </a:ext>
            </a:extLst>
          </p:cNvPr>
          <p:cNvSpPr/>
          <p:nvPr/>
        </p:nvSpPr>
        <p:spPr>
          <a:xfrm>
            <a:off x="1844854" y="5753260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82341BB8-131D-46B7-8C25-27454F347C3A}"/>
              </a:ext>
            </a:extLst>
          </p:cNvPr>
          <p:cNvSpPr/>
          <p:nvPr/>
        </p:nvSpPr>
        <p:spPr>
          <a:xfrm>
            <a:off x="2098042" y="4042798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A685076-8AC2-4FED-B90D-CA5D2DD63A8B}"/>
              </a:ext>
            </a:extLst>
          </p:cNvPr>
          <p:cNvSpPr/>
          <p:nvPr/>
        </p:nvSpPr>
        <p:spPr>
          <a:xfrm>
            <a:off x="2078934" y="4529937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F4872FD0-85D0-4F55-BD8B-809EC8380702}"/>
              </a:ext>
            </a:extLst>
          </p:cNvPr>
          <p:cNvSpPr/>
          <p:nvPr/>
        </p:nvSpPr>
        <p:spPr>
          <a:xfrm>
            <a:off x="2100741" y="4775042"/>
            <a:ext cx="237479" cy="23747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CF1207D-8DF5-47D5-BFB3-982E38323BB0}"/>
              </a:ext>
            </a:extLst>
          </p:cNvPr>
          <p:cNvSpPr/>
          <p:nvPr/>
        </p:nvSpPr>
        <p:spPr>
          <a:xfrm>
            <a:off x="2098042" y="5498801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1107F459-A819-4499-A779-BC54127482FB}"/>
              </a:ext>
            </a:extLst>
          </p:cNvPr>
          <p:cNvSpPr/>
          <p:nvPr/>
        </p:nvSpPr>
        <p:spPr>
          <a:xfrm>
            <a:off x="2311626" y="4278858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FF136854-0D2A-44F4-A700-776012E887D9}"/>
              </a:ext>
            </a:extLst>
          </p:cNvPr>
          <p:cNvSpPr/>
          <p:nvPr/>
        </p:nvSpPr>
        <p:spPr>
          <a:xfrm>
            <a:off x="2311626" y="4041379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56675D09-DEA4-48BA-A143-4EA6E131370E}"/>
              </a:ext>
            </a:extLst>
          </p:cNvPr>
          <p:cNvSpPr/>
          <p:nvPr/>
        </p:nvSpPr>
        <p:spPr>
          <a:xfrm>
            <a:off x="2333023" y="4528356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BFC9CB02-1311-41DF-8961-5FE0732FD2F3}"/>
              </a:ext>
            </a:extLst>
          </p:cNvPr>
          <p:cNvSpPr/>
          <p:nvPr/>
        </p:nvSpPr>
        <p:spPr>
          <a:xfrm>
            <a:off x="2316455" y="5250000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71DDC7F-BDD5-4723-A88A-EE061A76A501}"/>
              </a:ext>
            </a:extLst>
          </p:cNvPr>
          <p:cNvSpPr/>
          <p:nvPr/>
        </p:nvSpPr>
        <p:spPr>
          <a:xfrm>
            <a:off x="2311626" y="5497382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A6451CE8-69DD-4916-856B-A883F1F449E1}"/>
              </a:ext>
            </a:extLst>
          </p:cNvPr>
          <p:cNvSpPr/>
          <p:nvPr/>
        </p:nvSpPr>
        <p:spPr>
          <a:xfrm>
            <a:off x="2293789" y="5744763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221779F2-80C4-4DF4-81EB-61911227E1F7}"/>
              </a:ext>
            </a:extLst>
          </p:cNvPr>
          <p:cNvSpPr/>
          <p:nvPr/>
        </p:nvSpPr>
        <p:spPr>
          <a:xfrm>
            <a:off x="2546977" y="4271780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B0287AC6-3749-4630-9346-CDA92AE35663}"/>
              </a:ext>
            </a:extLst>
          </p:cNvPr>
          <p:cNvSpPr/>
          <p:nvPr/>
        </p:nvSpPr>
        <p:spPr>
          <a:xfrm>
            <a:off x="2549676" y="4766545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BDBED9CA-B4D7-4950-98BB-1A271EA92E66}"/>
              </a:ext>
            </a:extLst>
          </p:cNvPr>
          <p:cNvSpPr/>
          <p:nvPr/>
        </p:nvSpPr>
        <p:spPr>
          <a:xfrm>
            <a:off x="2551806" y="5242922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5F562C27-7C09-40DB-AF6D-B25266E61BC7}"/>
              </a:ext>
            </a:extLst>
          </p:cNvPr>
          <p:cNvSpPr/>
          <p:nvPr/>
        </p:nvSpPr>
        <p:spPr>
          <a:xfrm>
            <a:off x="2551806" y="5005443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B83CA1D6-3D5F-4786-B43D-1D90115A2E9E}"/>
              </a:ext>
            </a:extLst>
          </p:cNvPr>
          <p:cNvSpPr/>
          <p:nvPr/>
        </p:nvSpPr>
        <p:spPr>
          <a:xfrm>
            <a:off x="2546977" y="5490304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6CF47E4F-7E27-4B82-BC20-87E36E7037D4}"/>
              </a:ext>
            </a:extLst>
          </p:cNvPr>
          <p:cNvSpPr/>
          <p:nvPr/>
        </p:nvSpPr>
        <p:spPr>
          <a:xfrm>
            <a:off x="2784088" y="4773623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4D41D1F0-3D2C-4DC5-AE06-3B103BD22733}"/>
              </a:ext>
            </a:extLst>
          </p:cNvPr>
          <p:cNvSpPr/>
          <p:nvPr/>
        </p:nvSpPr>
        <p:spPr>
          <a:xfrm>
            <a:off x="3016740" y="4271780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E4B16B7C-9190-4D64-A9B9-90E76D2D7D68}"/>
              </a:ext>
            </a:extLst>
          </p:cNvPr>
          <p:cNvSpPr/>
          <p:nvPr/>
        </p:nvSpPr>
        <p:spPr>
          <a:xfrm>
            <a:off x="3016740" y="4034301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76B228C6-1EF0-4BE4-94E2-526EAEAD9647}"/>
              </a:ext>
            </a:extLst>
          </p:cNvPr>
          <p:cNvSpPr/>
          <p:nvPr/>
        </p:nvSpPr>
        <p:spPr>
          <a:xfrm>
            <a:off x="2997632" y="4521440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9A27D908-98F6-44E2-8532-95314B2A34D7}"/>
              </a:ext>
            </a:extLst>
          </p:cNvPr>
          <p:cNvSpPr/>
          <p:nvPr/>
        </p:nvSpPr>
        <p:spPr>
          <a:xfrm>
            <a:off x="3019439" y="4766545"/>
            <a:ext cx="237479" cy="23747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46109E52-68DA-430B-9430-D88C5FD9D640}"/>
              </a:ext>
            </a:extLst>
          </p:cNvPr>
          <p:cNvCxnSpPr>
            <a:cxnSpLocks/>
          </p:cNvCxnSpPr>
          <p:nvPr/>
        </p:nvCxnSpPr>
        <p:spPr>
          <a:xfrm>
            <a:off x="698534" y="6307932"/>
            <a:ext cx="294588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id="{C635DAB9-C839-4E63-9C91-FEECA0947D0F}"/>
              </a:ext>
            </a:extLst>
          </p:cNvPr>
          <p:cNvCxnSpPr>
            <a:cxnSpLocks/>
          </p:cNvCxnSpPr>
          <p:nvPr/>
        </p:nvCxnSpPr>
        <p:spPr>
          <a:xfrm flipV="1">
            <a:off x="850934" y="3474762"/>
            <a:ext cx="0" cy="298557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6E9F66D3-4B5C-4031-BFBD-A589E1C5AF23}"/>
              </a:ext>
            </a:extLst>
          </p:cNvPr>
          <p:cNvSpPr/>
          <p:nvPr/>
        </p:nvSpPr>
        <p:spPr>
          <a:xfrm>
            <a:off x="3086976" y="6217968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ru-RU" sz="3200" dirty="0"/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8A61B5CB-25A6-4F94-AC26-92B8C7DA623B}"/>
              </a:ext>
            </a:extLst>
          </p:cNvPr>
          <p:cNvSpPr/>
          <p:nvPr/>
        </p:nvSpPr>
        <p:spPr>
          <a:xfrm>
            <a:off x="485505" y="3568265"/>
            <a:ext cx="397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ru-RU" sz="3200" dirty="0"/>
          </a:p>
        </p:txBody>
      </p:sp>
      <p:sp>
        <p:nvSpPr>
          <p:cNvPr id="4108" name="Прямоугольник 4107">
            <a:extLst>
              <a:ext uri="{FF2B5EF4-FFF2-40B4-BE49-F238E27FC236}">
                <a16:creationId xmlns:a16="http://schemas.microsoft.com/office/drawing/2014/main" id="{FB40DB3F-84F3-4A1D-ADA0-52AE0E48C0CF}"/>
              </a:ext>
            </a:extLst>
          </p:cNvPr>
          <p:cNvSpPr/>
          <p:nvPr/>
        </p:nvSpPr>
        <p:spPr>
          <a:xfrm>
            <a:off x="1751480" y="6263370"/>
            <a:ext cx="931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FB7234C5-C789-44F9-A8DB-A813E1B70B6D}"/>
              </a:ext>
            </a:extLst>
          </p:cNvPr>
          <p:cNvSpPr/>
          <p:nvPr/>
        </p:nvSpPr>
        <p:spPr>
          <a:xfrm>
            <a:off x="52718" y="4592896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32" name="Прямая со стрелкой 131">
            <a:extLst>
              <a:ext uri="{FF2B5EF4-FFF2-40B4-BE49-F238E27FC236}">
                <a16:creationId xmlns:a16="http://schemas.microsoft.com/office/drawing/2014/main" id="{F8FA4DA6-95C7-47FD-9EB5-E8266EE1753B}"/>
              </a:ext>
            </a:extLst>
          </p:cNvPr>
          <p:cNvCxnSpPr>
            <a:cxnSpLocks/>
            <a:stCxn id="131" idx="3"/>
            <a:endCxn id="67" idx="1"/>
          </p:cNvCxnSpPr>
          <p:nvPr/>
        </p:nvCxnSpPr>
        <p:spPr>
          <a:xfrm>
            <a:off x="862555" y="4885284"/>
            <a:ext cx="1238186" cy="84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>
            <a:extLst>
              <a:ext uri="{FF2B5EF4-FFF2-40B4-BE49-F238E27FC236}">
                <a16:creationId xmlns:a16="http://schemas.microsoft.com/office/drawing/2014/main" id="{B3BBA267-DD50-4C97-9E0D-90C903DBCEC6}"/>
              </a:ext>
            </a:extLst>
          </p:cNvPr>
          <p:cNvCxnSpPr>
            <a:cxnSpLocks/>
            <a:stCxn id="4108" idx="0"/>
            <a:endCxn id="67" idx="2"/>
          </p:cNvCxnSpPr>
          <p:nvPr/>
        </p:nvCxnSpPr>
        <p:spPr>
          <a:xfrm flipV="1">
            <a:off x="2216984" y="5012521"/>
            <a:ext cx="2497" cy="125084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id="{EFDD9226-A15C-41F3-B6A2-6699A6BA0041}"/>
              </a:ext>
            </a:extLst>
          </p:cNvPr>
          <p:cNvSpPr/>
          <p:nvPr/>
        </p:nvSpPr>
        <p:spPr>
          <a:xfrm>
            <a:off x="5583699" y="5440828"/>
            <a:ext cx="884642" cy="884642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6A461568-600F-4C38-93F6-88532787F86C}"/>
              </a:ext>
            </a:extLst>
          </p:cNvPr>
          <p:cNvSpPr/>
          <p:nvPr/>
        </p:nvSpPr>
        <p:spPr>
          <a:xfrm>
            <a:off x="6531953" y="5524802"/>
            <a:ext cx="2606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35%</a:t>
            </a:r>
            <a:r>
              <a:rPr lang="en-US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/>
          </a:p>
        </p:txBody>
      </p:sp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64734DF0-4EA7-46EE-AAA5-023AC9596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959" y="5177671"/>
            <a:ext cx="880035" cy="1236240"/>
          </a:xfrm>
          <a:prstGeom prst="rect">
            <a:avLst/>
          </a:prstGeom>
        </p:spPr>
      </p:pic>
      <p:sp>
        <p:nvSpPr>
          <p:cNvPr id="64" name="Знак умножения 63">
            <a:extLst>
              <a:ext uri="{FF2B5EF4-FFF2-40B4-BE49-F238E27FC236}">
                <a16:creationId xmlns:a16="http://schemas.microsoft.com/office/drawing/2014/main" id="{974267EE-2F11-4473-BA77-CD66F7C0B604}"/>
              </a:ext>
            </a:extLst>
          </p:cNvPr>
          <p:cNvSpPr/>
          <p:nvPr/>
        </p:nvSpPr>
        <p:spPr>
          <a:xfrm>
            <a:off x="5450220" y="5409039"/>
            <a:ext cx="1117060" cy="94731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04413D4-F113-46FD-9C20-ED37794C06F6}"/>
              </a:ext>
            </a:extLst>
          </p:cNvPr>
          <p:cNvSpPr/>
          <p:nvPr/>
        </p:nvSpPr>
        <p:spPr>
          <a:xfrm>
            <a:off x="5583699" y="4352269"/>
            <a:ext cx="884642" cy="884642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EC2F3691-F211-46AD-8E81-4F93512886FA}"/>
              </a:ext>
            </a:extLst>
          </p:cNvPr>
          <p:cNvSpPr/>
          <p:nvPr/>
        </p:nvSpPr>
        <p:spPr>
          <a:xfrm>
            <a:off x="6531953" y="4436243"/>
            <a:ext cx="2501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65%</a:t>
            </a:r>
            <a:r>
              <a:rPr lang="en-US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800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28BB088-B66C-44A1-B359-3B1CE1D75054}"/>
              </a:ext>
            </a:extLst>
          </p:cNvPr>
          <p:cNvSpPr txBox="1"/>
          <p:nvPr/>
        </p:nvSpPr>
        <p:spPr>
          <a:xfrm>
            <a:off x="305316" y="108746"/>
            <a:ext cx="44883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100100111010100011010011101101010101101000011000011111001110011011111010001101010011000111000010111011101010100000111010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E39A241-79D9-4204-BDED-75A0BE3A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14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BE874C-61F8-4117-8336-5AD313ABE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17" t="-3633" r="25231" b="9784"/>
          <a:stretch/>
        </p:blipFill>
        <p:spPr>
          <a:xfrm>
            <a:off x="-353192" y="5064523"/>
            <a:ext cx="9346852" cy="15433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0034EC-6394-4EB0-82C4-1D527562E8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2" t="5464" r="44534" b="8538"/>
          <a:stretch/>
        </p:blipFill>
        <p:spPr>
          <a:xfrm>
            <a:off x="2429858" y="4097988"/>
            <a:ext cx="1828515" cy="9845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86C9A8-BDE8-405C-B9ED-6AC6687204C9}"/>
              </a:ext>
            </a:extLst>
          </p:cNvPr>
          <p:cNvSpPr txBox="1"/>
          <p:nvPr/>
        </p:nvSpPr>
        <p:spPr>
          <a:xfrm>
            <a:off x="7208108" y="0"/>
            <a:ext cx="55481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20.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72B1ED4-CE08-4719-B0A7-4ACE35BA025A}"/>
              </a:ext>
            </a:extLst>
          </p:cNvPr>
          <p:cNvCxnSpPr>
            <a:cxnSpLocks/>
          </p:cNvCxnSpPr>
          <p:nvPr/>
        </p:nvCxnSpPr>
        <p:spPr>
          <a:xfrm>
            <a:off x="4793673" y="1632240"/>
            <a:ext cx="2329833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925689B-C41C-4247-80F7-868F986832C9}"/>
              </a:ext>
            </a:extLst>
          </p:cNvPr>
          <p:cNvSpPr/>
          <p:nvPr/>
        </p:nvSpPr>
        <p:spPr>
          <a:xfrm>
            <a:off x="5090563" y="999700"/>
            <a:ext cx="1223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XY = 3</a:t>
            </a:r>
            <a:endParaRPr lang="ru-RU" sz="32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ECFB9D1-393C-4DA4-BA03-A3E743424D8D}"/>
              </a:ext>
            </a:extLst>
          </p:cNvPr>
          <p:cNvSpPr/>
          <p:nvPr/>
        </p:nvSpPr>
        <p:spPr>
          <a:xfrm>
            <a:off x="4443751" y="1709072"/>
            <a:ext cx="24513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Разрядность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координаты</a:t>
            </a:r>
            <a:endParaRPr lang="ru-RU" sz="3200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A3E28C7-4B09-4B5A-9FAF-30CF691A5F1A}"/>
              </a:ext>
            </a:extLst>
          </p:cNvPr>
          <p:cNvSpPr/>
          <p:nvPr/>
        </p:nvSpPr>
        <p:spPr>
          <a:xfrm>
            <a:off x="76764" y="5253654"/>
            <a:ext cx="484908" cy="4466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A3F7E25-AC8B-46CA-8565-2F24D477FE55}"/>
              </a:ext>
            </a:extLst>
          </p:cNvPr>
          <p:cNvSpPr/>
          <p:nvPr/>
        </p:nvSpPr>
        <p:spPr>
          <a:xfrm>
            <a:off x="1996181" y="5253654"/>
            <a:ext cx="484908" cy="4466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1A88168-57B0-43C6-96AB-E3F00B3E11BE}"/>
              </a:ext>
            </a:extLst>
          </p:cNvPr>
          <p:cNvSpPr/>
          <p:nvPr/>
        </p:nvSpPr>
        <p:spPr>
          <a:xfrm>
            <a:off x="4320234" y="5253654"/>
            <a:ext cx="484908" cy="4466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C0ED0F3-7BA6-494B-B361-C8B6118822BC}"/>
              </a:ext>
            </a:extLst>
          </p:cNvPr>
          <p:cNvSpPr/>
          <p:nvPr/>
        </p:nvSpPr>
        <p:spPr>
          <a:xfrm>
            <a:off x="6271618" y="5253654"/>
            <a:ext cx="484908" cy="4466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C6C6AC3-C2E7-493E-B67B-9DAF85A07E03}"/>
              </a:ext>
            </a:extLst>
          </p:cNvPr>
          <p:cNvSpPr/>
          <p:nvPr/>
        </p:nvSpPr>
        <p:spPr>
          <a:xfrm>
            <a:off x="2765483" y="5156368"/>
            <a:ext cx="484908" cy="44665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4448199-2C0A-4C82-B4DA-4EA12A2AC26C}"/>
              </a:ext>
            </a:extLst>
          </p:cNvPr>
          <p:cNvSpPr/>
          <p:nvPr/>
        </p:nvSpPr>
        <p:spPr>
          <a:xfrm>
            <a:off x="2032245" y="5810114"/>
            <a:ext cx="484908" cy="44665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CB87A56F-1370-4EF7-86F2-F4828F71D14B}"/>
              </a:ext>
            </a:extLst>
          </p:cNvPr>
          <p:cNvSpPr/>
          <p:nvPr/>
        </p:nvSpPr>
        <p:spPr>
          <a:xfrm>
            <a:off x="6339654" y="5785399"/>
            <a:ext cx="484908" cy="44665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E493AE6D-AEBA-4B2A-9FDF-A87FBC53ED48}"/>
              </a:ext>
            </a:extLst>
          </p:cNvPr>
          <p:cNvSpPr/>
          <p:nvPr/>
        </p:nvSpPr>
        <p:spPr>
          <a:xfrm>
            <a:off x="7041856" y="5163038"/>
            <a:ext cx="484908" cy="44665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D45C8B7-2BE9-4DB3-8EE4-AF2A43A6A08E}"/>
              </a:ext>
            </a:extLst>
          </p:cNvPr>
          <p:cNvSpPr/>
          <p:nvPr/>
        </p:nvSpPr>
        <p:spPr>
          <a:xfrm>
            <a:off x="2422676" y="4274192"/>
            <a:ext cx="484908" cy="4466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FF9D31-9497-4ADD-9670-4158BDF05D5A}"/>
              </a:ext>
            </a:extLst>
          </p:cNvPr>
          <p:cNvSpPr txBox="1"/>
          <p:nvPr/>
        </p:nvSpPr>
        <p:spPr>
          <a:xfrm>
            <a:off x="3776976" y="3965698"/>
            <a:ext cx="3641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Кол-во бит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сообщении по 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XY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6F3332C-0D13-473F-8F13-83FF3ED644FF}"/>
              </a:ext>
            </a:extLst>
          </p:cNvPr>
          <p:cNvSpPr/>
          <p:nvPr/>
        </p:nvSpPr>
        <p:spPr>
          <a:xfrm>
            <a:off x="334344" y="3052477"/>
            <a:ext cx="1697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=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∑120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70688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1" descr="2017-02-17_17-21-04">
            <a:extLst>
              <a:ext uri="{FF2B5EF4-FFF2-40B4-BE49-F238E27FC236}">
                <a16:creationId xmlns:a16="http://schemas.microsoft.com/office/drawing/2014/main" id="{333D00BA-ED40-47C3-91D6-F06825CC2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4281"/>
            <a:ext cx="8553829" cy="44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E39A241-79D9-4204-BDED-75A0BE3A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15</a:t>
            </a:fld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E55C922-8D5A-446A-8283-D30951A0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" y="0"/>
            <a:ext cx="11987784" cy="601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Тестирование новой версии шифра и его криптоанализ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3FA79EA-5549-44A2-A1EB-D8D9290E0E17}"/>
              </a:ext>
            </a:extLst>
          </p:cNvPr>
          <p:cNvSpPr txBox="1">
            <a:spLocks/>
          </p:cNvSpPr>
          <p:nvPr/>
        </p:nvSpPr>
        <p:spPr>
          <a:xfrm>
            <a:off x="0" y="601680"/>
            <a:ext cx="12192000" cy="19176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b="1" dirty="0"/>
              <a:t>Атака полным перебором</a:t>
            </a:r>
            <a:r>
              <a:rPr lang="ru-RU" sz="2400" dirty="0"/>
              <a:t>: наибольшее количество свободных входных параметров.</a:t>
            </a:r>
          </a:p>
          <a:p>
            <a:pPr marL="0" indent="0" algn="just">
              <a:buNone/>
            </a:pPr>
            <a:r>
              <a:rPr lang="ru-RU" sz="2400" b="1" dirty="0"/>
              <a:t>Статистический криптоанализ</a:t>
            </a:r>
            <a:r>
              <a:rPr lang="ru-RU" sz="2400" dirty="0"/>
              <a:t>: успешное выполнение статистических тестов.</a:t>
            </a:r>
          </a:p>
          <a:p>
            <a:pPr marL="0" indent="0" algn="just">
              <a:buNone/>
            </a:pPr>
            <a:r>
              <a:rPr lang="ru-RU" sz="2400" b="1" dirty="0"/>
              <a:t>Атака на основе связанных ключей</a:t>
            </a:r>
            <a:r>
              <a:rPr lang="ru-RU" sz="2400" dirty="0"/>
              <a:t>: временные ключи являются случайными последовательностями, принимаются по результатам статистических тестов, каждый раз генерируется полностью новый ключ.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BF15ABD-A8F8-464F-9C14-2A5587621BF8}"/>
              </a:ext>
            </a:extLst>
          </p:cNvPr>
          <p:cNvSpPr txBox="1">
            <a:spLocks/>
          </p:cNvSpPr>
          <p:nvPr/>
        </p:nvSpPr>
        <p:spPr>
          <a:xfrm>
            <a:off x="8500488" y="2354281"/>
            <a:ext cx="3587880" cy="448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/>
              <a:t>Дифференциальный криптоанализ</a:t>
            </a:r>
            <a:r>
              <a:rPr lang="ru-RU" sz="2400" dirty="0"/>
              <a:t>: переменная фрагментация блоков сводит на нет возможность взлома шифра по каждому раунду в отдельности, узнав структуру небольших таблиц замен.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23333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F2DB8-61A4-48CD-9998-7B6E87FA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60" y="0"/>
            <a:ext cx="10515600" cy="723343"/>
          </a:xfrm>
        </p:spPr>
        <p:txBody>
          <a:bodyPr>
            <a:normAutofit/>
          </a:bodyPr>
          <a:lstStyle/>
          <a:p>
            <a:r>
              <a:rPr lang="ru-RU" b="1" dirty="0"/>
              <a:t>Линейный криптоанализ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516811-BB46-417E-95A1-697DD368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25DF1E4-DF74-4EFF-8492-723DB9766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726627"/>
              </p:ext>
            </p:extLst>
          </p:nvPr>
        </p:nvGraphicFramePr>
        <p:xfrm>
          <a:off x="124020" y="723343"/>
          <a:ext cx="11918628" cy="56618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63792">
                  <a:extLst>
                    <a:ext uri="{9D8B030D-6E8A-4147-A177-3AD203B41FA5}">
                      <a16:colId xmlns:a16="http://schemas.microsoft.com/office/drawing/2014/main" val="2169478387"/>
                    </a:ext>
                  </a:extLst>
                </a:gridCol>
                <a:gridCol w="2273292">
                  <a:extLst>
                    <a:ext uri="{9D8B030D-6E8A-4147-A177-3AD203B41FA5}">
                      <a16:colId xmlns:a16="http://schemas.microsoft.com/office/drawing/2014/main" val="4267143029"/>
                    </a:ext>
                  </a:extLst>
                </a:gridCol>
                <a:gridCol w="2807208">
                  <a:extLst>
                    <a:ext uri="{9D8B030D-6E8A-4147-A177-3AD203B41FA5}">
                      <a16:colId xmlns:a16="http://schemas.microsoft.com/office/drawing/2014/main" val="1623919695"/>
                    </a:ext>
                  </a:extLst>
                </a:gridCol>
                <a:gridCol w="2862072">
                  <a:extLst>
                    <a:ext uri="{9D8B030D-6E8A-4147-A177-3AD203B41FA5}">
                      <a16:colId xmlns:a16="http://schemas.microsoft.com/office/drawing/2014/main" val="4024755626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297309110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5620441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 defTabSz="19748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Максимальное отклонение от ½ среди всех битов блока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бит выполняющих  строгий лавинный критерий с точностью 0.1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бит выполняющих  строгий лавинный критерий с точностью 0.01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Лавинный эффект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Частотный анализ</a:t>
                      </a: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3533475210"/>
                  </a:ext>
                </a:extLst>
              </a:tr>
              <a:tr h="63123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Эталон, 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расчета использованы ПСП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810960444"/>
                  </a:ext>
                </a:extLst>
              </a:tr>
              <a:tr h="1203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Диффузия, 1 раунд,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небольшие блоки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К1: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K2: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26%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3195950175"/>
                  </a:ext>
                </a:extLst>
              </a:tr>
              <a:tr h="5898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Диффузия, 1 раунд,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большой блок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К1: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K2: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63%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1049211652"/>
                  </a:ext>
                </a:extLst>
              </a:tr>
              <a:tr h="4416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Диффузия, 3 раунда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К1: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K2: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64%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390931226"/>
                  </a:ext>
                </a:extLst>
              </a:tr>
              <a:tr h="5104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Конфузия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 раунд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0.49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460173109"/>
                  </a:ext>
                </a:extLst>
              </a:tr>
              <a:tr h="441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Конфузия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 раунда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2430033474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546121-34E0-48A0-82FB-983AFF022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3" r="4407" b="16248"/>
          <a:stretch/>
        </p:blipFill>
        <p:spPr>
          <a:xfrm>
            <a:off x="11124281" y="4477485"/>
            <a:ext cx="774537" cy="7955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DEA40F-B85E-4235-A242-CF1304DA7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76" r="3722" b="17475"/>
          <a:stretch/>
        </p:blipFill>
        <p:spPr>
          <a:xfrm>
            <a:off x="11121579" y="3503877"/>
            <a:ext cx="769331" cy="7955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F3F29B-BC84-440F-AF5A-F4F2060684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10" t="4049" r="3006" b="18024"/>
          <a:stretch/>
        </p:blipFill>
        <p:spPr>
          <a:xfrm>
            <a:off x="11121580" y="2513643"/>
            <a:ext cx="804672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40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2F0B46-9D87-4CD3-A734-BA4024E99B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" y="0"/>
            <a:ext cx="9266584" cy="5212169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6D6EAB-31ED-4A03-A2F6-11EA64D5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17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804E96-C8DA-436F-BC01-105BA9B21297}"/>
              </a:ext>
            </a:extLst>
          </p:cNvPr>
          <p:cNvSpPr txBox="1"/>
          <p:nvPr/>
        </p:nvSpPr>
        <p:spPr>
          <a:xfrm>
            <a:off x="0" y="5288340"/>
            <a:ext cx="10963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Разработка программного кода </a:t>
            </a:r>
            <a:r>
              <a:rPr lang="en-US" sz="2400" b="1" dirty="0"/>
              <a:t>Qt</a:t>
            </a:r>
            <a:r>
              <a:rPr lang="ru-RU" sz="2400" b="1" dirty="0"/>
              <a:t>-проекта «Шифратора 125» была начата автором данной работы </a:t>
            </a:r>
            <a:r>
              <a:rPr lang="ru-RU" sz="2400" b="1" u="sng" dirty="0"/>
              <a:t>26 июня 2015 года в 17 часов 52 минуты и 27 секунд. </a:t>
            </a:r>
            <a:r>
              <a:rPr lang="ru-RU" sz="2400" b="1" dirty="0"/>
              <a:t>Первое название программы было «</a:t>
            </a:r>
            <a:r>
              <a:rPr lang="ru-RU" sz="2400" b="1" dirty="0" err="1"/>
              <a:t>Солярис</a:t>
            </a:r>
            <a:r>
              <a:rPr lang="ru-RU" sz="2400" b="1" dirty="0"/>
              <a:t>», но потом изменено автором программы-шифратора на «Шифратор 125».</a:t>
            </a:r>
          </a:p>
        </p:txBody>
      </p:sp>
    </p:spTree>
    <p:extLst>
      <p:ext uri="{BB962C8B-B14F-4D97-AF65-F5344CB8AC3E}">
        <p14:creationId xmlns:p14="http://schemas.microsoft.com/office/powerpoint/2010/main" val="1174816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2">
            <a:extLst>
              <a:ext uri="{FF2B5EF4-FFF2-40B4-BE49-F238E27FC236}">
                <a16:creationId xmlns:a16="http://schemas.microsoft.com/office/drawing/2014/main" id="{54BDD418-26E9-4045-B7F2-D6BA90EFCD2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31"/>
          <a:stretch/>
        </p:blipFill>
        <p:spPr bwMode="auto">
          <a:xfrm>
            <a:off x="0" y="136525"/>
            <a:ext cx="12192000" cy="38466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04AFCA1-AE2B-4407-8404-38EFE0BA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18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BB535F-75AC-4E63-ADE0-CE8D99B93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238" y="4159570"/>
            <a:ext cx="5609524" cy="2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85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B833EEE-79F2-40DC-AC41-5F46589F3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311554"/>
              </p:ext>
            </p:extLst>
          </p:nvPr>
        </p:nvGraphicFramePr>
        <p:xfrm>
          <a:off x="544067" y="259763"/>
          <a:ext cx="11103865" cy="633847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280540">
                  <a:extLst>
                    <a:ext uri="{9D8B030D-6E8A-4147-A177-3AD203B41FA5}">
                      <a16:colId xmlns:a16="http://schemas.microsoft.com/office/drawing/2014/main" val="2059873015"/>
                    </a:ext>
                  </a:extLst>
                </a:gridCol>
                <a:gridCol w="1190890">
                  <a:extLst>
                    <a:ext uri="{9D8B030D-6E8A-4147-A177-3AD203B41FA5}">
                      <a16:colId xmlns:a16="http://schemas.microsoft.com/office/drawing/2014/main" val="2280590614"/>
                    </a:ext>
                  </a:extLst>
                </a:gridCol>
                <a:gridCol w="5632435">
                  <a:extLst>
                    <a:ext uri="{9D8B030D-6E8A-4147-A177-3AD203B41FA5}">
                      <a16:colId xmlns:a16="http://schemas.microsoft.com/office/drawing/2014/main" val="4205725581"/>
                    </a:ext>
                  </a:extLst>
                </a:gridCol>
              </a:tblGrid>
              <a:tr h="42133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Вид теста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Время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Результаты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extLst>
                  <a:ext uri="{0D108BD9-81ED-4DB2-BD59-A6C34878D82A}">
                    <a16:rowId xmlns:a16="http://schemas.microsoft.com/office/drawing/2014/main" val="4102495258"/>
                  </a:ext>
                </a:extLst>
              </a:tr>
              <a:tr h="8453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Разряд аккумулятора и непрерывное шифрование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19.05.2018 </a:t>
                      </a:r>
                      <a:r>
                        <a:rPr lang="en-US" sz="1800" dirty="0">
                          <a:effectLst/>
                        </a:rPr>
                        <a:t>[16:29]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Успешный запуск устройства и шифратора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extLst>
                  <a:ext uri="{0D108BD9-81ED-4DB2-BD59-A6C34878D82A}">
                    <a16:rowId xmlns:a16="http://schemas.microsoft.com/office/drawing/2014/main" val="1303086367"/>
                  </a:ext>
                </a:extLst>
              </a:tr>
              <a:tr h="8453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Разряд аккумулятора и непрерывное шифрование</a:t>
                      </a:r>
                    </a:p>
                  </a:txBody>
                  <a:tcPr marL="33250" marR="332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19.05.2018 </a:t>
                      </a:r>
                      <a:r>
                        <a:rPr lang="en-US" sz="1800" dirty="0">
                          <a:effectLst/>
                        </a:rPr>
                        <a:t>[</a:t>
                      </a:r>
                      <a:r>
                        <a:rPr lang="ru-RU" sz="1800" dirty="0">
                          <a:effectLst/>
                        </a:rPr>
                        <a:t>20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  <a:r>
                        <a:rPr lang="ru-RU" sz="1800" dirty="0">
                          <a:effectLst/>
                        </a:rPr>
                        <a:t>17</a:t>
                      </a:r>
                      <a:r>
                        <a:rPr lang="en-US" sz="1800" dirty="0">
                          <a:effectLst/>
                        </a:rPr>
                        <a:t>]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Проверка. Непрерывное шифрование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4 часа</a:t>
                      </a:r>
                      <a:r>
                        <a:rPr lang="ru-RU" sz="1800" dirty="0">
                          <a:effectLst/>
                        </a:rPr>
                        <a:t>.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Потребление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2000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</a:rPr>
                        <a:t>mAh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500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</a:rPr>
                        <a:t>mAh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/ч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extLst>
                  <a:ext uri="{0D108BD9-81ED-4DB2-BD59-A6C34878D82A}">
                    <a16:rowId xmlns:a16="http://schemas.microsoft.com/office/drawing/2014/main" val="3586702659"/>
                  </a:ext>
                </a:extLst>
              </a:tr>
              <a:tr h="8453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Разряд аккумулятора и непрерывное шифрование</a:t>
                      </a:r>
                    </a:p>
                  </a:txBody>
                  <a:tcPr marL="33250" marR="332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20.05.2018 </a:t>
                      </a:r>
                      <a:r>
                        <a:rPr lang="en-US" sz="1800" dirty="0">
                          <a:effectLst/>
                        </a:rPr>
                        <a:t>[</a:t>
                      </a:r>
                      <a:r>
                        <a:rPr lang="ru-RU" sz="1800" dirty="0">
                          <a:effectLst/>
                        </a:rPr>
                        <a:t>12:07</a:t>
                      </a:r>
                      <a:r>
                        <a:rPr lang="en-US" sz="1800" dirty="0">
                          <a:effectLst/>
                        </a:rPr>
                        <a:t>]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Проверка. Непрерывное шифрование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20 часов</a:t>
                      </a:r>
                      <a:r>
                        <a:rPr lang="ru-RU" sz="1800" dirty="0">
                          <a:effectLst/>
                        </a:rPr>
                        <a:t>.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Потребление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11660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</a:rPr>
                        <a:t>mAh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728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</a:rPr>
                        <a:t>mAh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/ч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extLst>
                  <a:ext uri="{0D108BD9-81ED-4DB2-BD59-A6C34878D82A}">
                    <a16:rowId xmlns:a16="http://schemas.microsoft.com/office/drawing/2014/main" val="4248964098"/>
                  </a:ext>
                </a:extLst>
              </a:tr>
              <a:tr h="8453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Непрерывное шифрование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20.05.2018 </a:t>
                      </a:r>
                      <a:r>
                        <a:rPr lang="en-US" sz="1800" dirty="0">
                          <a:effectLst/>
                        </a:rPr>
                        <a:t>[</a:t>
                      </a:r>
                      <a:r>
                        <a:rPr lang="ru-RU" sz="1800" dirty="0">
                          <a:effectLst/>
                        </a:rPr>
                        <a:t>22:00</a:t>
                      </a:r>
                      <a:r>
                        <a:rPr lang="en-US" sz="1800" dirty="0">
                          <a:effectLst/>
                        </a:rPr>
                        <a:t>]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Проверка. Непрерывное шифрование 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1 день 6 часов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extLst>
                  <a:ext uri="{0D108BD9-81ED-4DB2-BD59-A6C34878D82A}">
                    <a16:rowId xmlns:a16="http://schemas.microsoft.com/office/drawing/2014/main" val="608100863"/>
                  </a:ext>
                </a:extLst>
              </a:tr>
              <a:tr h="8453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Непрерывное шифрование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21.05.2018 </a:t>
                      </a:r>
                      <a:r>
                        <a:rPr lang="en-US" sz="1800" dirty="0">
                          <a:effectLst/>
                        </a:rPr>
                        <a:t>[</a:t>
                      </a:r>
                      <a:r>
                        <a:rPr lang="ru-RU" sz="1800" dirty="0">
                          <a:effectLst/>
                        </a:rPr>
                        <a:t>20:23</a:t>
                      </a:r>
                      <a:r>
                        <a:rPr lang="en-US" sz="1800" dirty="0">
                          <a:effectLst/>
                        </a:rPr>
                        <a:t>]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Проверка. Непрерывное шифрование 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2 дня 2 часа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extLst>
                  <a:ext uri="{0D108BD9-81ED-4DB2-BD59-A6C34878D82A}">
                    <a16:rowId xmlns:a16="http://schemas.microsoft.com/office/drawing/2014/main" val="2953340777"/>
                  </a:ext>
                </a:extLst>
              </a:tr>
              <a:tr h="8453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Непрерывное шифрование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22.05.2018 </a:t>
                      </a:r>
                      <a:r>
                        <a:rPr lang="en-US" sz="1800" dirty="0">
                          <a:effectLst/>
                        </a:rPr>
                        <a:t>[</a:t>
                      </a:r>
                      <a:r>
                        <a:rPr lang="ru-RU" sz="1800" dirty="0">
                          <a:effectLst/>
                        </a:rPr>
                        <a:t>02:00</a:t>
                      </a:r>
                      <a:r>
                        <a:rPr lang="en-US" sz="1800" dirty="0">
                          <a:effectLst/>
                        </a:rPr>
                        <a:t>]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Проверка. Непрерывное шифрование 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2 дня 8 часа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extLst>
                  <a:ext uri="{0D108BD9-81ED-4DB2-BD59-A6C34878D82A}">
                    <a16:rowId xmlns:a16="http://schemas.microsoft.com/office/drawing/2014/main" val="681202862"/>
                  </a:ext>
                </a:extLst>
              </a:tr>
              <a:tr h="8453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Непрерывное шифрование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22.05.2018 </a:t>
                      </a:r>
                      <a:r>
                        <a:rPr lang="en-US" sz="1800" dirty="0">
                          <a:effectLst/>
                        </a:rPr>
                        <a:t>[</a:t>
                      </a:r>
                      <a:r>
                        <a:rPr lang="ru-RU" sz="1800" dirty="0">
                          <a:effectLst/>
                        </a:rPr>
                        <a:t>16:30</a:t>
                      </a:r>
                      <a:r>
                        <a:rPr lang="en-US" sz="1800" dirty="0">
                          <a:effectLst/>
                        </a:rPr>
                        <a:t>]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Проверка. Непрерывное шифрование 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3 дня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50" marR="33250" marT="0" marB="0" anchor="ctr"/>
                </a:tc>
                <a:extLst>
                  <a:ext uri="{0D108BD9-81ED-4DB2-BD59-A6C34878D82A}">
                    <a16:rowId xmlns:a16="http://schemas.microsoft.com/office/drawing/2014/main" val="3159133683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B5D43AE-D897-4B3F-95FF-ADDECCC9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F2DB8-61A4-48CD-9998-7B6E87FA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60" y="0"/>
            <a:ext cx="10515600" cy="723343"/>
          </a:xfrm>
        </p:spPr>
        <p:txBody>
          <a:bodyPr/>
          <a:lstStyle/>
          <a:p>
            <a:r>
              <a:rPr lang="ru-RU" b="1" dirty="0"/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335E7C-2B24-40BC-B478-060937BA6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3343"/>
            <a:ext cx="10515600" cy="545362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решение проблемы защиты передачи телеметрии, команд управления, конфигурационных данных и обновлений между компонентами автоматизированных систем в отношениях «ведущее-зависимое» устройство.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D87FB39-7BBB-4756-BC60-E610C3812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11" y="2438433"/>
            <a:ext cx="9182178" cy="326409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DBAE9B-811A-43C2-960C-894509E6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9D9C15-8EFC-45D6-A02A-C1D611E263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77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dyrstrmnere">
            <a:extLst>
              <a:ext uri="{FF2B5EF4-FFF2-40B4-BE49-F238E27FC236}">
                <a16:creationId xmlns:a16="http://schemas.microsoft.com/office/drawing/2014/main" id="{B341E0F9-84F9-415B-B186-807CA43E3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" y="263236"/>
            <a:ext cx="12162255" cy="633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7F9526D-FAE5-4F91-9232-BFAF248F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696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F313AB0-006B-4C8A-8B55-7E5FEA90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21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911B6B-C948-4C62-95DC-6171B1B3EB2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0" t="36389" r="1775" b="31389"/>
          <a:stretch/>
        </p:blipFill>
        <p:spPr bwMode="auto">
          <a:xfrm>
            <a:off x="981075" y="-19050"/>
            <a:ext cx="9955103" cy="6438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8651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F2DB8-61A4-48CD-9998-7B6E87FA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60" y="0"/>
            <a:ext cx="10515600" cy="723343"/>
          </a:xfrm>
        </p:spPr>
        <p:txBody>
          <a:bodyPr/>
          <a:lstStyle/>
          <a:p>
            <a:r>
              <a:rPr lang="ru-RU" b="1" dirty="0"/>
              <a:t>Публикации</a:t>
            </a:r>
            <a:r>
              <a:rPr lang="en-US" b="1" dirty="0"/>
              <a:t> </a:t>
            </a:r>
            <a:r>
              <a:rPr lang="ru-RU" b="1" dirty="0"/>
              <a:t>для внимания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335E7C-2B24-40BC-B478-060937BA6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" y="723342"/>
            <a:ext cx="11888031" cy="6198666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b="1" dirty="0"/>
              <a:t>Жданов О.Н., Соколов А.В. Алгоритм шифрования с переменной фрагментацией блока </a:t>
            </a:r>
            <a:r>
              <a:rPr lang="ru-RU" sz="2400" dirty="0"/>
              <a:t>// Проблемы и достижения в науке и технике. – Омск: Инновационный Центр Развития Образования и Науки, 2015. – Выпуск 2. – С. 153-159.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b="1" dirty="0"/>
              <a:t>Zhdanov O.N., </a:t>
            </a:r>
            <a:r>
              <a:rPr lang="en-US" sz="2400" b="1" dirty="0" err="1"/>
              <a:t>Sokolov</a:t>
            </a:r>
            <a:r>
              <a:rPr lang="en-US" sz="2400" b="1" dirty="0"/>
              <a:t> A.V. Block symmetric cryptographic algorithm based on principles of variable block length and many-valued logic </a:t>
            </a:r>
            <a:r>
              <a:rPr lang="en-US" sz="2400" dirty="0"/>
              <a:t>// Far East Journal of Electronics and Communications Volume 16</a:t>
            </a:r>
            <a:r>
              <a:rPr lang="ru-RU" sz="2400" dirty="0"/>
              <a:t>. – </a:t>
            </a:r>
            <a:r>
              <a:rPr lang="en-US" sz="2400" dirty="0"/>
              <a:t>India</a:t>
            </a:r>
            <a:r>
              <a:rPr lang="ru-RU" sz="2400" dirty="0"/>
              <a:t>: </a:t>
            </a:r>
            <a:r>
              <a:rPr lang="en-US" sz="2400" dirty="0"/>
              <a:t>Pushpa Publishing House, 2016</a:t>
            </a:r>
            <a:r>
              <a:rPr lang="ru-RU" sz="2400" dirty="0"/>
              <a:t>. –</a:t>
            </a:r>
            <a:r>
              <a:rPr lang="en-US" sz="2400" dirty="0"/>
              <a:t> № 3</a:t>
            </a:r>
            <a:r>
              <a:rPr lang="ru-RU" sz="2400" dirty="0"/>
              <a:t>. – </a:t>
            </a:r>
            <a:r>
              <a:rPr lang="en-US" sz="2400" dirty="0"/>
              <a:t>P. 573-589.</a:t>
            </a:r>
            <a:endParaRPr lang="ru-RU" sz="2400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dirty="0" err="1"/>
              <a:t>Митращук</a:t>
            </a:r>
            <a:r>
              <a:rPr lang="ru-RU" sz="2400" b="1" dirty="0"/>
              <a:t> В.В., Протокол безопасного обмена данными на основе алгоритма шифрования с переменной фрагментацией блока </a:t>
            </a:r>
            <a:r>
              <a:rPr lang="ru-RU" sz="2400" dirty="0"/>
              <a:t>// Молодежь. Общество. Современная наука, техника и инновации. – Красноярск: </a:t>
            </a:r>
            <a:r>
              <a:rPr lang="ru-RU" sz="2400" dirty="0" err="1"/>
              <a:t>СибГАУ</a:t>
            </a:r>
            <a:r>
              <a:rPr lang="ru-RU" sz="2400" dirty="0"/>
              <a:t>, 2017. – С</a:t>
            </a:r>
            <a:r>
              <a:rPr lang="en-US" sz="2400" dirty="0"/>
              <a:t>. 299-301.</a:t>
            </a:r>
            <a:endParaRPr lang="ru-RU" sz="2400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dirty="0"/>
              <a:t>К. О. Захарова Исследование статистических параметров алгоритма шифрования с переменной фрагментацией блока  </a:t>
            </a:r>
            <a:r>
              <a:rPr lang="ru-RU" sz="2400" dirty="0"/>
              <a:t>// Материалы XXI </a:t>
            </a:r>
            <a:r>
              <a:rPr lang="ru-RU" sz="2400" dirty="0" err="1"/>
              <a:t>Междунар</a:t>
            </a:r>
            <a:r>
              <a:rPr lang="ru-RU" sz="2400" dirty="0"/>
              <a:t>. науч.-</a:t>
            </a:r>
            <a:r>
              <a:rPr lang="ru-RU" sz="2400" dirty="0" err="1"/>
              <a:t>практ</a:t>
            </a:r>
            <a:r>
              <a:rPr lang="ru-RU" sz="2400" dirty="0"/>
              <a:t>. </a:t>
            </a:r>
            <a:r>
              <a:rPr lang="ru-RU" sz="2400" dirty="0" err="1"/>
              <a:t>конф</a:t>
            </a:r>
            <a:r>
              <a:rPr lang="ru-RU" sz="2400" dirty="0"/>
              <a:t>., </a:t>
            </a:r>
            <a:r>
              <a:rPr lang="ru-RU" sz="2400" dirty="0" err="1"/>
              <a:t>посвящ</a:t>
            </a:r>
            <a:r>
              <a:rPr lang="ru-RU" sz="2400" dirty="0"/>
              <a:t>. памяти генерального конструктора ракетно-космических систем академика М. Ф. Решетнева. – Красноярск: </a:t>
            </a:r>
            <a:r>
              <a:rPr lang="ru-RU" sz="2400" dirty="0" err="1"/>
              <a:t>СибГУ</a:t>
            </a:r>
            <a:r>
              <a:rPr lang="ru-RU" sz="2400" dirty="0"/>
              <a:t>, 2017. – Ч. 2. – С. 400-401.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err="1"/>
              <a:t>Митращук</a:t>
            </a:r>
            <a:r>
              <a:rPr lang="ru-RU" sz="2400" b="1" dirty="0"/>
              <a:t> В.В. Разработка, тестирование и оценка качества работы шифратора с переменной фрагментацией блока для протокола безопасного обмена информацией</a:t>
            </a:r>
            <a:r>
              <a:rPr lang="ru-RU" sz="2400" dirty="0"/>
              <a:t> «Современная наука: актуальные проблемы теории и практики» Серия </a:t>
            </a:r>
            <a:r>
              <a:rPr lang="ru-RU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«ЕСТЕСТВЕННЫЕ И ТЕХНИЧЕСКИЕ НАУКИ»</a:t>
            </a:r>
            <a:r>
              <a:rPr lang="ru-RU" sz="2400" dirty="0"/>
              <a:t> - свидетельство ПИ № ФС77-44912 , ISSN – 2223-2966 </a:t>
            </a:r>
            <a:r>
              <a:rPr lang="ru-RU" sz="2400" b="1" dirty="0">
                <a:solidFill>
                  <a:srgbClr val="FF0000"/>
                </a:solidFill>
              </a:rPr>
              <a:t>Входит в список ВАК с 1 декабря 2015 года.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Выходит в июле 2018 года на сайте журнала, РИНЦ и отсылкой печатной версии автору. Статья прошла рецензирование и принята в июльский </a:t>
            </a:r>
          </a:p>
          <a:p>
            <a:pPr marL="534988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</a:rPr>
              <a:t>выпуск по профилю 5.13.00 «Информатика, вычислительная техника и управление».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516811-BB46-417E-95A1-697DD368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924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F2DB8-61A4-48CD-9998-7B6E87FA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60" y="0"/>
            <a:ext cx="10515600" cy="723343"/>
          </a:xfrm>
        </p:spPr>
        <p:txBody>
          <a:bodyPr/>
          <a:lstStyle/>
          <a:p>
            <a:r>
              <a:rPr lang="ru-RU" b="1" dirty="0"/>
              <a:t>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335E7C-2B24-40BC-B478-060937BA6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3342"/>
            <a:ext cx="12192000" cy="61346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– все задачи поставленные в начале работы были выполнены;</a:t>
            </a:r>
          </a:p>
          <a:p>
            <a:pPr marL="0" indent="0" algn="just">
              <a:buNone/>
            </a:pPr>
            <a:r>
              <a:rPr lang="ru-RU" dirty="0"/>
              <a:t>– шифратор прошел все тесты и показал возможность работать </a:t>
            </a:r>
            <a:r>
              <a:rPr lang="ru-RU" b="1" u="sng" dirty="0"/>
              <a:t>на любом оборудовании</a:t>
            </a:r>
            <a:r>
              <a:rPr lang="ru-RU" dirty="0"/>
              <a:t> с ОС </a:t>
            </a:r>
            <a:r>
              <a:rPr lang="en-US" dirty="0"/>
              <a:t>Linux</a:t>
            </a:r>
            <a:r>
              <a:rPr lang="ru-RU" dirty="0"/>
              <a:t>, </a:t>
            </a:r>
            <a:r>
              <a:rPr lang="en-US" dirty="0"/>
              <a:t>Windows</a:t>
            </a:r>
            <a:r>
              <a:rPr lang="ru-RU" dirty="0"/>
              <a:t> для процессоров </a:t>
            </a:r>
            <a:r>
              <a:rPr lang="en-US" dirty="0"/>
              <a:t>Intel</a:t>
            </a:r>
            <a:r>
              <a:rPr lang="ru-RU" dirty="0"/>
              <a:t>, </a:t>
            </a:r>
            <a:r>
              <a:rPr lang="en-US" dirty="0" err="1"/>
              <a:t>ARMhf</a:t>
            </a:r>
            <a:r>
              <a:rPr lang="ru-RU" dirty="0"/>
              <a:t> 64-разрядных систем; </a:t>
            </a:r>
          </a:p>
          <a:p>
            <a:pPr marL="0" indent="0" algn="just">
              <a:buNone/>
            </a:pPr>
            <a:r>
              <a:rPr lang="ru-RU" dirty="0"/>
              <a:t>– новая версия «Шифратора 125» лучше защищена от атаки полным перебором, чем другие шифры, в том числе, к ней не применимо большинство общих методов криптоанализа;</a:t>
            </a:r>
          </a:p>
          <a:p>
            <a:pPr marL="0" indent="0" algn="just">
              <a:buNone/>
            </a:pPr>
            <a:r>
              <a:rPr lang="ru-RU" dirty="0"/>
              <a:t>– уже сейчас «Шифратор 125» можно использовать на транспортном уровне для реализации электронного замка, так как </a:t>
            </a:r>
            <a:r>
              <a:rPr lang="ru-RU" b="1" u="sng" dirty="0"/>
              <a:t>системы </a:t>
            </a:r>
            <a:r>
              <a:rPr lang="en-US" b="1" u="sng" dirty="0"/>
              <a:t>Linux </a:t>
            </a:r>
            <a:r>
              <a:rPr lang="ru-RU" b="1" u="sng" dirty="0"/>
              <a:t>и </a:t>
            </a:r>
            <a:r>
              <a:rPr lang="en-US" b="1" u="sng" dirty="0"/>
              <a:t>Windows </a:t>
            </a:r>
            <a:r>
              <a:rPr lang="ru-RU" b="1" u="sng" dirty="0"/>
              <a:t>поддерживают стек </a:t>
            </a:r>
            <a:r>
              <a:rPr lang="en-US" b="1" u="sng" dirty="0"/>
              <a:t>TCP/IP</a:t>
            </a:r>
            <a:r>
              <a:rPr lang="ru-RU" dirty="0"/>
              <a:t>, но надежнее будет его использовать после программной реализации «Протокола 125» сеансового уровня поверх транспортного стека </a:t>
            </a:r>
            <a:r>
              <a:rPr lang="en-US" dirty="0"/>
              <a:t>TCP/IP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– В ходе выполнения работы был </a:t>
            </a:r>
            <a:r>
              <a:rPr lang="ru-RU" b="1" u="sng" dirty="0"/>
              <a:t>создан «Протокол 125»</a:t>
            </a:r>
            <a:r>
              <a:rPr lang="ru-RU" dirty="0"/>
              <a:t>, </a:t>
            </a:r>
            <a:r>
              <a:rPr lang="ru-RU" b="1" u="sng" dirty="0"/>
              <a:t>реализована </a:t>
            </a:r>
          </a:p>
          <a:p>
            <a:pPr marL="0" indent="0" algn="just">
              <a:buNone/>
            </a:pPr>
            <a:r>
              <a:rPr lang="ru-RU" b="1" u="sng" dirty="0"/>
              <a:t>программа «Шифратор 125»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ru-RU" b="1" u="sng" dirty="0"/>
              <a:t>генератор ключей для него</a:t>
            </a:r>
            <a:r>
              <a:rPr lang="ru-RU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C4A95A-3673-4742-8FD0-E7821DA6C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67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F2DB8-61A4-48CD-9998-7B6E87FA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60" y="0"/>
            <a:ext cx="10515600" cy="723343"/>
          </a:xfrm>
        </p:spPr>
        <p:txBody>
          <a:bodyPr/>
          <a:lstStyle/>
          <a:p>
            <a:r>
              <a:rPr lang="ru-RU" b="1" dirty="0"/>
              <a:t>Перспективы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335E7C-2B24-40BC-B478-060937BA6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3342"/>
            <a:ext cx="12192000" cy="513713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600" dirty="0"/>
              <a:t>– внедрить в генератор ключей предложенный третий критерий тестирования ОК и </a:t>
            </a:r>
            <a:r>
              <a:rPr lang="ru-RU" sz="2600" dirty="0" err="1"/>
              <a:t>шифртекста</a:t>
            </a:r>
            <a:r>
              <a:rPr lang="ru-RU" sz="2600" dirty="0"/>
              <a:t>, а также, алгоритм подбора конфигурации для ограничения скорости работы шифра при помощи дополнительного раунда с необходимой фрагментация от маленькой до крупной, автоматический тест на строго лавинный критерий диффузии и </a:t>
            </a:r>
            <a:r>
              <a:rPr lang="ru-RU" sz="2600" dirty="0" err="1"/>
              <a:t>конфузии</a:t>
            </a:r>
            <a:r>
              <a:rPr lang="ru-RU" sz="2600" dirty="0"/>
              <a:t>;</a:t>
            </a:r>
          </a:p>
          <a:p>
            <a:pPr marL="0" indent="0" algn="just">
              <a:buNone/>
            </a:pPr>
            <a:r>
              <a:rPr lang="ru-RU" sz="2600" dirty="0"/>
              <a:t>– реализовать возможность получения неприводимых многочленов не из заранее известных таблиц, а случайным образом, осуществляя поиск неприводимого многочлена отталкиваясь от случайной бинарной последовательности, тестируя ее алгоритмом </a:t>
            </a:r>
            <a:r>
              <a:rPr lang="ru-RU" sz="2600" dirty="0" err="1"/>
              <a:t>Берлекемпа</a:t>
            </a:r>
            <a:r>
              <a:rPr lang="ru-RU" sz="2600" dirty="0"/>
              <a:t> и, в случае неудачи, инкрементируя значение случайной последовательности, продолжать поиск до достижения успеха. Генерацию ключа можно проводить один раз, до начала использования алгоритма;</a:t>
            </a:r>
          </a:p>
          <a:p>
            <a:pPr marL="0" indent="0" algn="just">
              <a:buNone/>
            </a:pPr>
            <a:r>
              <a:rPr lang="ru-RU" sz="2600" dirty="0"/>
              <a:t>– создать кроссплатформенную библиотеку шифратора;</a:t>
            </a:r>
          </a:p>
          <a:p>
            <a:pPr marL="0" indent="0" algn="just">
              <a:buNone/>
            </a:pPr>
            <a:r>
              <a:rPr lang="ru-RU" sz="2600" dirty="0"/>
              <a:t>– разработать программную реализацию «Протокола 125»;</a:t>
            </a:r>
          </a:p>
          <a:p>
            <a:pPr marL="0" indent="0" algn="just">
              <a:buNone/>
            </a:pPr>
            <a:r>
              <a:rPr lang="ru-RU" sz="2600" dirty="0"/>
              <a:t>– осуществить ранее рассмотренные этапы внедрения и протестировать протокол на автоматизированных системах «ведущее-зависимое»  устройство, рассмотренных в них.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516811-BB46-417E-95A1-697DD368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24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219F21-4D58-422E-9541-9631059AD800}"/>
              </a:ext>
            </a:extLst>
          </p:cNvPr>
          <p:cNvSpPr/>
          <p:nvPr/>
        </p:nvSpPr>
        <p:spPr>
          <a:xfrm>
            <a:off x="0" y="5323582"/>
            <a:ext cx="11049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– рассмотреть возможность внедрения в алгоритм дополнительного сложения с ключом перед фрагментацией блоков для замены с целью достижения высокой </a:t>
            </a:r>
            <a:r>
              <a:rPr lang="ru-RU" sz="2400" dirty="0" err="1"/>
              <a:t>конфузии</a:t>
            </a:r>
            <a:r>
              <a:rPr lang="ru-RU" sz="2400" dirty="0"/>
              <a:t> за 1 раунд. Для этого ключ раунда должен быть в 2 раза больше (480 бит).</a:t>
            </a:r>
          </a:p>
        </p:txBody>
      </p:sp>
    </p:spTree>
    <p:extLst>
      <p:ext uri="{BB962C8B-B14F-4D97-AF65-F5344CB8AC3E}">
        <p14:creationId xmlns:p14="http://schemas.microsoft.com/office/powerpoint/2010/main" val="1641048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>
            <a:extLst>
              <a:ext uri="{FF2B5EF4-FFF2-40B4-BE49-F238E27FC236}">
                <a16:creationId xmlns:a16="http://schemas.microsoft.com/office/drawing/2014/main" id="{8C98E6C0-C32A-4E5F-A659-8D4ABD7C7EC5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1703512" y="2996952"/>
            <a:ext cx="8784976" cy="86409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22225">
                  <a:solidFill>
                    <a:srgbClr val="8AB833"/>
                  </a:solidFill>
                  <a:prstDash val="solid"/>
                </a:ln>
                <a:solidFill>
                  <a:srgbClr val="8AB833">
                    <a:lumMod val="40000"/>
                    <a:lumOff val="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en-US" sz="3600" b="1" kern="10" dirty="0">
                <a:ln w="22225">
                  <a:solidFill>
                    <a:srgbClr val="8AB833"/>
                  </a:solidFill>
                  <a:prstDash val="solid"/>
                </a:ln>
                <a:solidFill>
                  <a:srgbClr val="8AB833">
                    <a:lumMod val="40000"/>
                    <a:lumOff val="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b="1" kern="10" dirty="0">
              <a:ln w="22225">
                <a:solidFill>
                  <a:srgbClr val="8AB833"/>
                </a:solidFill>
                <a:prstDash val="solid"/>
              </a:ln>
              <a:solidFill>
                <a:srgbClr val="8AB833">
                  <a:lumMod val="40000"/>
                  <a:lumOff val="6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2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1C1773B-6343-423C-83D0-E56980A2E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26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2FC30E-446F-45C5-A68A-9D0B1A4BBB24}"/>
              </a:ext>
            </a:extLst>
          </p:cNvPr>
          <p:cNvSpPr txBox="1"/>
          <p:nvPr/>
        </p:nvSpPr>
        <p:spPr>
          <a:xfrm>
            <a:off x="0" y="0"/>
            <a:ext cx="120334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Замечание 1: </a:t>
            </a:r>
            <a:r>
              <a:rPr lang="ru-RU" sz="2800" dirty="0"/>
              <a:t>объем тестирования и апробации не могут окончательно указать на применение предложенного алгоритма на практике. Требуется повторное тестирования свойств нового алгоритма, а не только оценки протокола.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8D6E338-049A-4499-9E40-C41A46C9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0"/>
            <a:ext cx="10928664" cy="1133856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8A4D70C9-55EB-473E-AD80-7DC95CF99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73931"/>
            <a:ext cx="12192000" cy="56503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1. Нагрузочное тестирование с четко описанными условиями проведения эксперимента показало возможность работы «Шифратора 125», как процесса </a:t>
            </a:r>
            <a:r>
              <a:rPr lang="ru-RU" b="1" u="sng" dirty="0"/>
              <a:t>в системе </a:t>
            </a:r>
            <a:r>
              <a:rPr lang="en-US" b="1" u="sng" dirty="0"/>
              <a:t>Linux</a:t>
            </a:r>
            <a:r>
              <a:rPr lang="ru-RU" b="1" u="sng" dirty="0"/>
              <a:t> с </a:t>
            </a:r>
            <a:r>
              <a:rPr lang="en-US" b="1" u="sng" dirty="0" err="1"/>
              <a:t>ARMhf</a:t>
            </a:r>
            <a:r>
              <a:rPr lang="en-US" b="1" u="sng" dirty="0"/>
              <a:t> </a:t>
            </a:r>
            <a:r>
              <a:rPr lang="ru-RU" b="1" u="sng" dirty="0"/>
              <a:t>непрерывно в течении 3 дней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u="sng" dirty="0">
                <a:solidFill>
                  <a:srgbClr val="FF0000"/>
                </a:solidFill>
              </a:rPr>
              <a:t>этого достаточно, чтобы реализовать проект беспилотника «Объект 135</a:t>
            </a:r>
            <a:r>
              <a:rPr lang="ru-RU" dirty="0"/>
              <a:t>», потому что он работает </a:t>
            </a:r>
            <a:r>
              <a:rPr lang="ru-RU" b="1" u="sng" dirty="0"/>
              <a:t>не более 2 часов.</a:t>
            </a:r>
            <a:r>
              <a:rPr lang="ru-RU" dirty="0"/>
              <a:t> В остальных случаях на текущий момент никаких критических </a:t>
            </a:r>
            <a:r>
              <a:rPr lang="ru-RU" b="1" u="sng" dirty="0"/>
              <a:t>Багов (ошибок)</a:t>
            </a:r>
            <a:r>
              <a:rPr lang="ru-RU" dirty="0"/>
              <a:t> в работе программы не выявлено, в случае их появления, они будут устранены выпуском </a:t>
            </a:r>
            <a:r>
              <a:rPr lang="ru-RU" b="1" u="sng" dirty="0" err="1"/>
              <a:t>БагФиксов</a:t>
            </a:r>
            <a:r>
              <a:rPr lang="ru-RU" b="1" u="sng" dirty="0"/>
              <a:t> (исправлений)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2. Новый алгоритм шифрования в «Шифраторе 125»</a:t>
            </a:r>
            <a:r>
              <a:rPr lang="en-US" dirty="0"/>
              <a:t> </a:t>
            </a:r>
            <a:r>
              <a:rPr lang="ru-RU" dirty="0"/>
              <a:t>успешно прошел все тесты на устойчивость к существующим общим атакам на шифр и показал лучшие показатели защиты от атаки полным перебором.</a:t>
            </a:r>
          </a:p>
        </p:txBody>
      </p:sp>
    </p:spTree>
    <p:extLst>
      <p:ext uri="{BB962C8B-B14F-4D97-AF65-F5344CB8AC3E}">
        <p14:creationId xmlns:p14="http://schemas.microsoft.com/office/powerpoint/2010/main" val="3234687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1" descr="2017-02-17_17-21-04">
            <a:extLst>
              <a:ext uri="{FF2B5EF4-FFF2-40B4-BE49-F238E27FC236}">
                <a16:creationId xmlns:a16="http://schemas.microsoft.com/office/drawing/2014/main" id="{333D00BA-ED40-47C3-91D6-F06825CC2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4281"/>
            <a:ext cx="8553829" cy="44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E39A241-79D9-4204-BDED-75A0BE3A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27</a:t>
            </a:fld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E55C922-8D5A-446A-8283-D30951A0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" y="0"/>
            <a:ext cx="11987784" cy="601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Тестирование новой версии шифра и его криптоанализ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3FA79EA-5549-44A2-A1EB-D8D9290E0E17}"/>
              </a:ext>
            </a:extLst>
          </p:cNvPr>
          <p:cNvSpPr txBox="1">
            <a:spLocks/>
          </p:cNvSpPr>
          <p:nvPr/>
        </p:nvSpPr>
        <p:spPr>
          <a:xfrm>
            <a:off x="0" y="601680"/>
            <a:ext cx="12192000" cy="19176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b="1" dirty="0"/>
              <a:t>Атака полным перебором</a:t>
            </a:r>
            <a:r>
              <a:rPr lang="ru-RU" sz="2400" dirty="0"/>
              <a:t>: наибольшее количество свободных входных параметров.</a:t>
            </a:r>
          </a:p>
          <a:p>
            <a:pPr marL="0" indent="0" algn="just">
              <a:buNone/>
            </a:pPr>
            <a:r>
              <a:rPr lang="ru-RU" sz="2400" b="1" dirty="0"/>
              <a:t>Статистический криптоанализ</a:t>
            </a:r>
            <a:r>
              <a:rPr lang="ru-RU" sz="2400" dirty="0"/>
              <a:t>: успешное выполнение статистических тестов.</a:t>
            </a:r>
          </a:p>
          <a:p>
            <a:pPr marL="0" indent="0" algn="just">
              <a:buNone/>
            </a:pPr>
            <a:r>
              <a:rPr lang="ru-RU" sz="2400" b="1" dirty="0"/>
              <a:t>Атака на основе связанных ключей</a:t>
            </a:r>
            <a:r>
              <a:rPr lang="ru-RU" sz="2400" dirty="0"/>
              <a:t>: временные ключи являются случайными последовательностями, принимаются по результатам статистических тестов, каждый раз генерируется полностью новый ключ.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BF15ABD-A8F8-464F-9C14-2A5587621BF8}"/>
              </a:ext>
            </a:extLst>
          </p:cNvPr>
          <p:cNvSpPr txBox="1">
            <a:spLocks/>
          </p:cNvSpPr>
          <p:nvPr/>
        </p:nvSpPr>
        <p:spPr>
          <a:xfrm>
            <a:off x="8500488" y="2354281"/>
            <a:ext cx="3587880" cy="448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/>
              <a:t>Дифференциальный криптоанализ</a:t>
            </a:r>
            <a:r>
              <a:rPr lang="ru-RU" sz="2400" dirty="0"/>
              <a:t>: переменная фрагментация блоков сводит на нет возможность взлома шифра по каждому раунду в отдельности, узнав структуру небольших таблиц замен.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76352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F2DB8-61A4-48CD-9998-7B6E87FA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60" y="0"/>
            <a:ext cx="10515600" cy="723343"/>
          </a:xfrm>
        </p:spPr>
        <p:txBody>
          <a:bodyPr>
            <a:normAutofit/>
          </a:bodyPr>
          <a:lstStyle/>
          <a:p>
            <a:r>
              <a:rPr lang="ru-RU" b="1" dirty="0"/>
              <a:t>Линейный криптоанализ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516811-BB46-417E-95A1-697DD368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28</a:t>
            </a:fld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25DF1E4-DF74-4EFF-8492-723DB97668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4020" y="723343"/>
          <a:ext cx="11918628" cy="56618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63792">
                  <a:extLst>
                    <a:ext uri="{9D8B030D-6E8A-4147-A177-3AD203B41FA5}">
                      <a16:colId xmlns:a16="http://schemas.microsoft.com/office/drawing/2014/main" val="2169478387"/>
                    </a:ext>
                  </a:extLst>
                </a:gridCol>
                <a:gridCol w="2273292">
                  <a:extLst>
                    <a:ext uri="{9D8B030D-6E8A-4147-A177-3AD203B41FA5}">
                      <a16:colId xmlns:a16="http://schemas.microsoft.com/office/drawing/2014/main" val="4267143029"/>
                    </a:ext>
                  </a:extLst>
                </a:gridCol>
                <a:gridCol w="2807208">
                  <a:extLst>
                    <a:ext uri="{9D8B030D-6E8A-4147-A177-3AD203B41FA5}">
                      <a16:colId xmlns:a16="http://schemas.microsoft.com/office/drawing/2014/main" val="1623919695"/>
                    </a:ext>
                  </a:extLst>
                </a:gridCol>
                <a:gridCol w="2862072">
                  <a:extLst>
                    <a:ext uri="{9D8B030D-6E8A-4147-A177-3AD203B41FA5}">
                      <a16:colId xmlns:a16="http://schemas.microsoft.com/office/drawing/2014/main" val="4024755626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297309110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5620441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 defTabSz="19748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Максимальное отклонение от ½ среди всех битов блока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бит выполняющих  строгий лавинный критерий с точностью 0.1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бит выполняющих  строгий лавинный критерий с точностью 0.01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Лавинный эффект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Частотный анализ</a:t>
                      </a: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3533475210"/>
                  </a:ext>
                </a:extLst>
              </a:tr>
              <a:tr h="63123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Эталон, 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расчета использованы ПСП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810960444"/>
                  </a:ext>
                </a:extLst>
              </a:tr>
              <a:tr h="1203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Диффузия, 1 раунд,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небольшие блоки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К1: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K2: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26%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3195950175"/>
                  </a:ext>
                </a:extLst>
              </a:tr>
              <a:tr h="5898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Диффузия, 1 раунд,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большой блок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К1: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K2: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63%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1049211652"/>
                  </a:ext>
                </a:extLst>
              </a:tr>
              <a:tr h="4416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Диффузия, 3 раунда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К1: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K2: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64%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390931226"/>
                  </a:ext>
                </a:extLst>
              </a:tr>
              <a:tr h="5104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Конфузия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 раунд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0.49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460173109"/>
                  </a:ext>
                </a:extLst>
              </a:tr>
              <a:tr h="441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Конфузия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 раунда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2430033474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546121-34E0-48A0-82FB-983AFF022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3" r="4407" b="16248"/>
          <a:stretch/>
        </p:blipFill>
        <p:spPr>
          <a:xfrm>
            <a:off x="11124281" y="4477485"/>
            <a:ext cx="774537" cy="7955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DEA40F-B85E-4235-A242-CF1304DA7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76" r="3722" b="17475"/>
          <a:stretch/>
        </p:blipFill>
        <p:spPr>
          <a:xfrm>
            <a:off x="11121579" y="3503877"/>
            <a:ext cx="769331" cy="7955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F3F29B-BC84-440F-AF5A-F4F2060684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10" t="4049" r="3006" b="18024"/>
          <a:stretch/>
        </p:blipFill>
        <p:spPr>
          <a:xfrm>
            <a:off x="11121580" y="2513643"/>
            <a:ext cx="804672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68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F2DB8-61A4-48CD-9998-7B6E87FA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60" y="0"/>
            <a:ext cx="10515600" cy="723343"/>
          </a:xfrm>
        </p:spPr>
        <p:txBody>
          <a:bodyPr/>
          <a:lstStyle/>
          <a:p>
            <a:r>
              <a:rPr lang="ru-RU" b="1" dirty="0"/>
              <a:t>Публикации</a:t>
            </a:r>
            <a:r>
              <a:rPr lang="en-US" b="1" dirty="0"/>
              <a:t> </a:t>
            </a:r>
            <a:r>
              <a:rPr lang="ru-RU" b="1" dirty="0"/>
              <a:t>для внимания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335E7C-2B24-40BC-B478-060937BA6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" y="723342"/>
            <a:ext cx="11888031" cy="6198666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b="1" dirty="0"/>
              <a:t>Жданов О.Н., Соколов А.В. Алгоритм шифрования с переменной фрагментацией блока </a:t>
            </a:r>
            <a:r>
              <a:rPr lang="ru-RU" sz="2400" dirty="0"/>
              <a:t>// Проблемы и достижения в науке и технике. – Омск: Инновационный Центр Развития Образования и Науки, 2015. – Выпуск 2. – С. 153-159.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b="1" dirty="0"/>
              <a:t>Zhdanov O.N., </a:t>
            </a:r>
            <a:r>
              <a:rPr lang="en-US" sz="2400" b="1" dirty="0" err="1"/>
              <a:t>Sokolov</a:t>
            </a:r>
            <a:r>
              <a:rPr lang="en-US" sz="2400" b="1" dirty="0"/>
              <a:t> A.V. Block symmetric cryptographic algorithm based on principles of variable block length and many-valued logic </a:t>
            </a:r>
            <a:r>
              <a:rPr lang="en-US" sz="2400" dirty="0"/>
              <a:t>// Far East Journal of Electronics and Communications Volume 16</a:t>
            </a:r>
            <a:r>
              <a:rPr lang="ru-RU" sz="2400" dirty="0"/>
              <a:t>. – </a:t>
            </a:r>
            <a:r>
              <a:rPr lang="en-US" sz="2400" dirty="0"/>
              <a:t>India</a:t>
            </a:r>
            <a:r>
              <a:rPr lang="ru-RU" sz="2400" dirty="0"/>
              <a:t>: </a:t>
            </a:r>
            <a:r>
              <a:rPr lang="en-US" sz="2400" dirty="0"/>
              <a:t>Pushpa Publishing House, 2016</a:t>
            </a:r>
            <a:r>
              <a:rPr lang="ru-RU" sz="2400" dirty="0"/>
              <a:t>. –</a:t>
            </a:r>
            <a:r>
              <a:rPr lang="en-US" sz="2400" dirty="0"/>
              <a:t> № 3</a:t>
            </a:r>
            <a:r>
              <a:rPr lang="ru-RU" sz="2400" dirty="0"/>
              <a:t>. – </a:t>
            </a:r>
            <a:r>
              <a:rPr lang="en-US" sz="2400" dirty="0"/>
              <a:t>P. 573-589.</a:t>
            </a:r>
            <a:endParaRPr lang="ru-RU" sz="2400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dirty="0" err="1"/>
              <a:t>Митращук</a:t>
            </a:r>
            <a:r>
              <a:rPr lang="ru-RU" sz="2400" b="1" dirty="0"/>
              <a:t> В.В., Протокол безопасного обмена данными на основе алгоритма шифрования с переменной фрагментацией блока </a:t>
            </a:r>
            <a:r>
              <a:rPr lang="ru-RU" sz="2400" dirty="0"/>
              <a:t>// Молодежь. Общество. Современная наука, техника и инновации. – Красноярск: </a:t>
            </a:r>
            <a:r>
              <a:rPr lang="ru-RU" sz="2400" dirty="0" err="1"/>
              <a:t>СибГАУ</a:t>
            </a:r>
            <a:r>
              <a:rPr lang="ru-RU" sz="2400" dirty="0"/>
              <a:t>, 2017. – С</a:t>
            </a:r>
            <a:r>
              <a:rPr lang="en-US" sz="2400" dirty="0"/>
              <a:t>. 299-301.</a:t>
            </a:r>
            <a:endParaRPr lang="ru-RU" sz="2400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dirty="0"/>
              <a:t>К. О. Захарова Исследование статистических параметров алгоритма шифрования с переменной фрагментацией блока  </a:t>
            </a:r>
            <a:r>
              <a:rPr lang="ru-RU" sz="2400" dirty="0"/>
              <a:t>// Материалы XXI </a:t>
            </a:r>
            <a:r>
              <a:rPr lang="ru-RU" sz="2400" dirty="0" err="1"/>
              <a:t>Междунар</a:t>
            </a:r>
            <a:r>
              <a:rPr lang="ru-RU" sz="2400" dirty="0"/>
              <a:t>. науч.-</a:t>
            </a:r>
            <a:r>
              <a:rPr lang="ru-RU" sz="2400" dirty="0" err="1"/>
              <a:t>практ</a:t>
            </a:r>
            <a:r>
              <a:rPr lang="ru-RU" sz="2400" dirty="0"/>
              <a:t>. </a:t>
            </a:r>
            <a:r>
              <a:rPr lang="ru-RU" sz="2400" dirty="0" err="1"/>
              <a:t>конф</a:t>
            </a:r>
            <a:r>
              <a:rPr lang="ru-RU" sz="2400" dirty="0"/>
              <a:t>., </a:t>
            </a:r>
            <a:r>
              <a:rPr lang="ru-RU" sz="2400" dirty="0" err="1"/>
              <a:t>посвящ</a:t>
            </a:r>
            <a:r>
              <a:rPr lang="ru-RU" sz="2400" dirty="0"/>
              <a:t>. памяти генерального конструктора ракетно-космических систем академика М. Ф. Решетнева. – Красноярск: </a:t>
            </a:r>
            <a:r>
              <a:rPr lang="ru-RU" sz="2400" dirty="0" err="1"/>
              <a:t>СибГУ</a:t>
            </a:r>
            <a:r>
              <a:rPr lang="ru-RU" sz="2400" dirty="0"/>
              <a:t>, 2017. – Ч. 2. – С. 400-401.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err="1"/>
              <a:t>Митращук</a:t>
            </a:r>
            <a:r>
              <a:rPr lang="ru-RU" sz="2400" b="1" dirty="0"/>
              <a:t> В.В. Разработка, тестирование и оценка качества работы шифратора с переменной фрагментацией блока для протокола безопасного обмена информацией</a:t>
            </a:r>
            <a:r>
              <a:rPr lang="ru-RU" sz="2400" dirty="0"/>
              <a:t> «Современная наука: актуальные проблемы теории и практики» Серия </a:t>
            </a:r>
            <a:r>
              <a:rPr lang="ru-RU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«ЕСТЕСТВЕННЫЕ И ТЕХНИЧЕСКИЕ НАУКИ»</a:t>
            </a:r>
            <a:r>
              <a:rPr lang="ru-RU" sz="2400" dirty="0"/>
              <a:t> - свидетельство ПИ № ФС77-44912 , ISSN – 2223-2966 </a:t>
            </a:r>
            <a:r>
              <a:rPr lang="ru-RU" sz="2400" b="1" dirty="0">
                <a:solidFill>
                  <a:srgbClr val="FF0000"/>
                </a:solidFill>
              </a:rPr>
              <a:t>Входит в список ВАК с 1 декабря 2015 года.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Выходит в июле 2018 года на сайте журнала, РИНЦ и отсылкой печатной версии автору. Статья прошла рецензирование и принята в июльский </a:t>
            </a:r>
          </a:p>
          <a:p>
            <a:pPr marL="534988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</a:rPr>
              <a:t>выпуск по профилю 5.13.00 «Информатика, вычислительная техника и управление».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516811-BB46-417E-95A1-697DD368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50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F2DB8-61A4-48CD-9998-7B6E87FA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60" y="18288"/>
            <a:ext cx="10515600" cy="723343"/>
          </a:xfrm>
        </p:spPr>
        <p:txBody>
          <a:bodyPr/>
          <a:lstStyle/>
          <a:p>
            <a:r>
              <a:rPr lang="ru-RU" b="1" dirty="0"/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335E7C-2B24-40BC-B478-060937BA6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603505"/>
            <a:ext cx="11770821" cy="590829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1) определить область применения и этапы внедрения протокола, сформулировать требования к протоколу;</a:t>
            </a:r>
          </a:p>
          <a:p>
            <a:pPr marL="0" indent="0" algn="just">
              <a:buNone/>
            </a:pPr>
            <a:r>
              <a:rPr lang="ru-RU" dirty="0"/>
              <a:t>2) проанализировать </a:t>
            </a:r>
            <a:r>
              <a:rPr lang="ru-RU" dirty="0" err="1"/>
              <a:t>широкораспространённые</a:t>
            </a:r>
            <a:r>
              <a:rPr lang="ru-RU" dirty="0"/>
              <a:t> протоколы защиты информации и шифраторы, определить их соответствие требованиям, предложить итоговый протокол и шифратор, дать их подробное описание и схему обмена сообщениями;</a:t>
            </a:r>
          </a:p>
          <a:p>
            <a:pPr marL="0" indent="0" algn="just">
              <a:buNone/>
            </a:pPr>
            <a:r>
              <a:rPr lang="ru-RU" dirty="0"/>
              <a:t>3) реализовать кроссплатформенную программу-шифратор для протокола, провести тестирование скорости и стойкости к криптоанализу, осуществить нагрузочное тестирование и расчет энергопотребления на </a:t>
            </a:r>
            <a:r>
              <a:rPr lang="en-US" dirty="0" err="1"/>
              <a:t>ARMhf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4) создать генератор ключей шифратора с тремя взаимодополняющими статистическими тестами на ПСП, дать рекомендации по интерпретации результатов тестов.</a:t>
            </a:r>
          </a:p>
          <a:p>
            <a:pPr marL="0" indent="0" algn="just">
              <a:buNone/>
            </a:pPr>
            <a:r>
              <a:rPr lang="ru-RU" dirty="0"/>
              <a:t>5) определить параметры, сформулировать методику конфигурирования протокола по каналам связи с целью достижения максимального уровня защиты.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099D77-E1CB-4103-B2E8-B868979E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34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1C1773B-6343-423C-83D0-E56980A2E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30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2FC30E-446F-45C5-A68A-9D0B1A4BBB24}"/>
              </a:ext>
            </a:extLst>
          </p:cNvPr>
          <p:cNvSpPr txBox="1"/>
          <p:nvPr/>
        </p:nvSpPr>
        <p:spPr>
          <a:xfrm>
            <a:off x="0" y="0"/>
            <a:ext cx="12033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Замечание 2: </a:t>
            </a:r>
            <a:r>
              <a:rPr lang="ru-RU" sz="2800" dirty="0"/>
              <a:t>возможны проблемы с совместимостью данного протокола с существующими средствами передачи и хранения информации.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1303D20E-4985-4BDA-AB8D-ADF6F473E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8465"/>
            <a:ext cx="12192000" cy="56503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1. «Шифратор 125» прошел все тесты и показал возможность работать </a:t>
            </a:r>
            <a:r>
              <a:rPr lang="ru-RU" b="1" u="sng" dirty="0"/>
              <a:t>на любом оборудовании</a:t>
            </a:r>
            <a:r>
              <a:rPr lang="ru-RU" dirty="0"/>
              <a:t> с ОС </a:t>
            </a:r>
            <a:r>
              <a:rPr lang="en-US" dirty="0"/>
              <a:t>Linux</a:t>
            </a:r>
            <a:r>
              <a:rPr lang="ru-RU" dirty="0"/>
              <a:t>, </a:t>
            </a:r>
            <a:r>
              <a:rPr lang="en-US" dirty="0"/>
              <a:t>Windows</a:t>
            </a:r>
            <a:r>
              <a:rPr lang="ru-RU" dirty="0"/>
              <a:t> для процессоров </a:t>
            </a:r>
            <a:r>
              <a:rPr lang="en-US" dirty="0"/>
              <a:t>Intel</a:t>
            </a:r>
            <a:r>
              <a:rPr lang="ru-RU" dirty="0"/>
              <a:t>, </a:t>
            </a:r>
            <a:r>
              <a:rPr lang="en-US" dirty="0"/>
              <a:t>AMD, </a:t>
            </a:r>
            <a:r>
              <a:rPr lang="en-US" dirty="0" err="1"/>
              <a:t>ARMhf</a:t>
            </a:r>
            <a:r>
              <a:rPr lang="ru-RU" dirty="0"/>
              <a:t> – </a:t>
            </a:r>
            <a:r>
              <a:rPr lang="ru-RU" u="sng" dirty="0">
                <a:solidFill>
                  <a:srgbClr val="FF0000"/>
                </a:solidFill>
              </a:rPr>
              <a:t>этого достаточно, чтобы реализовать проекты электронного замка, беспилотника «Объект 135» и «Умного дома». </a:t>
            </a:r>
            <a:r>
              <a:rPr lang="ru-RU" b="1" u="sng" dirty="0">
                <a:solidFill>
                  <a:srgbClr val="FF0000"/>
                </a:solidFill>
              </a:rPr>
              <a:t>Интеграция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b="1" u="sng" dirty="0">
                <a:solidFill>
                  <a:srgbClr val="FF0000"/>
                </a:solidFill>
              </a:rPr>
              <a:t>в уже существующие решения не требуется</a:t>
            </a:r>
            <a:r>
              <a:rPr lang="ru-RU" dirty="0"/>
              <a:t>; </a:t>
            </a:r>
          </a:p>
          <a:p>
            <a:pPr marL="0" indent="0" algn="just">
              <a:buNone/>
            </a:pPr>
            <a:r>
              <a:rPr lang="ru-RU" dirty="0"/>
              <a:t>2. Уже сейчас «Шифратор 125» можно использовать на транспортном уровне для реализации электронного замка, так как </a:t>
            </a:r>
            <a:r>
              <a:rPr lang="ru-RU" b="1" u="sng" dirty="0"/>
              <a:t>системы </a:t>
            </a:r>
            <a:r>
              <a:rPr lang="en-US" b="1" u="sng" dirty="0"/>
              <a:t>Linux </a:t>
            </a:r>
            <a:r>
              <a:rPr lang="ru-RU" b="1" u="sng" dirty="0"/>
              <a:t>и </a:t>
            </a:r>
            <a:r>
              <a:rPr lang="en-US" b="1" u="sng" dirty="0"/>
              <a:t>Windows </a:t>
            </a:r>
            <a:r>
              <a:rPr lang="ru-RU" b="1" u="sng" dirty="0"/>
              <a:t>поддерживают стек </a:t>
            </a:r>
            <a:r>
              <a:rPr lang="en-US" b="1" u="sng" dirty="0"/>
              <a:t>TCP/IP</a:t>
            </a:r>
            <a:r>
              <a:rPr lang="ru-RU" dirty="0"/>
              <a:t>, но надежнее будет его использовать после программной реализации «Протокола 125» сеансового уровня поверх транспортного стека </a:t>
            </a:r>
            <a:r>
              <a:rPr lang="en-US" dirty="0"/>
              <a:t>TCP/IP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3. «Шифратор 125» скомпилирован на </a:t>
            </a:r>
            <a:r>
              <a:rPr lang="en-US" dirty="0"/>
              <a:t>x</a:t>
            </a:r>
            <a:r>
              <a:rPr lang="ru-RU" dirty="0"/>
              <a:t>64 </a:t>
            </a:r>
            <a:r>
              <a:rPr lang="en-US" dirty="0"/>
              <a:t>Intel, AMD</a:t>
            </a:r>
            <a:r>
              <a:rPr lang="ru-RU" dirty="0"/>
              <a:t>, но это сделано специально, в случае необходимости, его можно перекомпилировать </a:t>
            </a:r>
          </a:p>
          <a:p>
            <a:pPr marL="0" indent="0" algn="just">
              <a:buNone/>
            </a:pPr>
            <a:r>
              <a:rPr lang="ru-RU" dirty="0"/>
              <a:t>на 32-разрядную систему, код «Шифратора 125» является </a:t>
            </a:r>
            <a:r>
              <a:rPr lang="en-US" dirty="0"/>
              <a:t>Open Source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4173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1C1773B-6343-423C-83D0-E56980A2E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31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2FC30E-446F-45C5-A68A-9D0B1A4BBB24}"/>
              </a:ext>
            </a:extLst>
          </p:cNvPr>
          <p:cNvSpPr txBox="1"/>
          <p:nvPr/>
        </p:nvSpPr>
        <p:spPr>
          <a:xfrm>
            <a:off x="158583" y="1274762"/>
            <a:ext cx="1203341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/>
          </a:p>
          <a:p>
            <a:pPr algn="just"/>
            <a:r>
              <a:rPr lang="ru-RU" sz="3200" b="1" dirty="0"/>
              <a:t>1. </a:t>
            </a:r>
            <a:r>
              <a:rPr lang="ru-RU" sz="3200" dirty="0"/>
              <a:t>Невозможность выключения режима </a:t>
            </a:r>
            <a:r>
              <a:rPr lang="en-US" sz="3200" dirty="0"/>
              <a:t>VPN</a:t>
            </a:r>
            <a:r>
              <a:rPr lang="ru-RU" sz="3200" dirty="0"/>
              <a:t>, который в большинстве ситуаций не требуется.</a:t>
            </a:r>
          </a:p>
          <a:p>
            <a:pPr algn="just"/>
            <a:endParaRPr lang="ru-RU" sz="3200" dirty="0"/>
          </a:p>
          <a:p>
            <a:pPr algn="just"/>
            <a:r>
              <a:rPr lang="ru-RU" sz="3200" b="1" dirty="0"/>
              <a:t>2. </a:t>
            </a:r>
            <a:r>
              <a:rPr lang="ru-RU" sz="3200" dirty="0"/>
              <a:t>Процедура обмена ключами не учитывает наличие конфигурационного ключа и временных ключей «Шифратора 125».</a:t>
            </a:r>
          </a:p>
          <a:p>
            <a:pPr algn="just"/>
            <a:endParaRPr lang="ru-RU" sz="3200" dirty="0"/>
          </a:p>
          <a:p>
            <a:pPr algn="just"/>
            <a:r>
              <a:rPr lang="ru-RU" sz="3200" b="1" dirty="0"/>
              <a:t>3. </a:t>
            </a:r>
            <a:r>
              <a:rPr lang="ru-RU" sz="3200" dirty="0"/>
              <a:t>Трудоемкий в реализации алгоритм защиты служебных полей от коллизии хэша и от атаки отказа в обслуживании по хэшу шифра, так как протокол состоит из множества отдельных модулей </a:t>
            </a:r>
          </a:p>
          <a:p>
            <a:pPr algn="just"/>
            <a:r>
              <a:rPr lang="ru-RU" sz="3200" dirty="0"/>
              <a:t>(обмен ключами, аутентификация, шифрование и др.)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D6C3D-3F44-408C-8813-C38A424D27EC}"/>
              </a:ext>
            </a:extLst>
          </p:cNvPr>
          <p:cNvSpPr txBox="1"/>
          <p:nvPr/>
        </p:nvSpPr>
        <p:spPr>
          <a:xfrm>
            <a:off x="79291" y="0"/>
            <a:ext cx="12033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/>
              <a:t>Замечание 3: </a:t>
            </a:r>
            <a:r>
              <a:rPr lang="ru-RU" sz="3600" dirty="0"/>
              <a:t>почему проще создать новый протокол, чем доработать существующий </a:t>
            </a:r>
            <a:r>
              <a:rPr lang="en-US" sz="3600" dirty="0"/>
              <a:t>OpenVPN</a:t>
            </a:r>
            <a:r>
              <a:rPr lang="ru-RU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0327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516811-BB46-417E-95A1-697DD368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32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AC45C11-8F39-4D70-A40A-481F800564BE}"/>
              </a:ext>
            </a:extLst>
          </p:cNvPr>
          <p:cNvSpPr txBox="1">
            <a:spLocks/>
          </p:cNvSpPr>
          <p:nvPr/>
        </p:nvSpPr>
        <p:spPr>
          <a:xfrm>
            <a:off x="79291" y="1518249"/>
            <a:ext cx="11990789" cy="5339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+mn-lt"/>
              </a:rPr>
              <a:t>Определение понятия «Протокол»</a:t>
            </a:r>
          </a:p>
          <a:p>
            <a:pPr algn="just"/>
            <a:r>
              <a:rPr lang="ru-RU" sz="3200" b="1" dirty="0">
                <a:latin typeface="+mn-lt"/>
              </a:rPr>
              <a:t>Протокол передачи данных – </a:t>
            </a:r>
            <a:r>
              <a:rPr lang="ru-RU" sz="3200" dirty="0">
                <a:latin typeface="+mn-lt"/>
              </a:rPr>
              <a:t>формализованный набор требований к структуре пакетов информации и алгоритму обмена пакетами информации между устройствами сети передачи данных. </a:t>
            </a:r>
          </a:p>
          <a:p>
            <a:pPr algn="just"/>
            <a:r>
              <a:rPr lang="ru-RU" sz="2400" dirty="0">
                <a:latin typeface="+mn-lt"/>
              </a:rPr>
              <a:t>(Действующее </a:t>
            </a:r>
            <a:r>
              <a:rPr lang="ru-RU" sz="2400" b="1" dirty="0">
                <a:latin typeface="+mn-lt"/>
              </a:rPr>
              <a:t>Постановление Правительства РФ №32 </a:t>
            </a:r>
            <a:r>
              <a:rPr lang="ru-RU" sz="2400" dirty="0">
                <a:latin typeface="+mn-lt"/>
              </a:rPr>
              <a:t>«Об утверждении правил оказания услуг связи по передачи данных»,  ред. 16.02.2008)</a:t>
            </a:r>
          </a:p>
          <a:p>
            <a:pPr algn="just"/>
            <a:endParaRPr lang="ru-RU" sz="3200" dirty="0">
              <a:latin typeface="+mn-lt"/>
            </a:endParaRPr>
          </a:p>
          <a:p>
            <a:pPr algn="just"/>
            <a:r>
              <a:rPr lang="ru-RU" sz="3200" b="1" dirty="0">
                <a:latin typeface="+mn-lt"/>
              </a:rPr>
              <a:t>Протокол передачи данных – </a:t>
            </a:r>
            <a:r>
              <a:rPr lang="ru-RU" sz="3200" dirty="0">
                <a:latin typeface="+mn-lt"/>
              </a:rPr>
              <a:t>набор правил и соглашений, определяющих содержимое, формат, параметры времени, последовательность и проверку ошибок в сообщениях, которыми обмениваются сетевые устройства. </a:t>
            </a:r>
          </a:p>
          <a:p>
            <a:pPr algn="just"/>
            <a:r>
              <a:rPr lang="ru-RU" sz="2400" dirty="0">
                <a:latin typeface="+mn-lt"/>
              </a:rPr>
              <a:t>(</a:t>
            </a:r>
            <a:r>
              <a:rPr lang="ru-RU" sz="2400" b="1" dirty="0">
                <a:latin typeface="+mn-lt"/>
              </a:rPr>
              <a:t>ГОСТ Р 54619-2011 </a:t>
            </a:r>
            <a:r>
              <a:rPr lang="ru-RU" sz="2400" dirty="0">
                <a:latin typeface="+mn-lt"/>
              </a:rPr>
              <a:t>Система экстренного реагирования при авариях. Протоколы обмена данными автомобильной </a:t>
            </a:r>
            <a:r>
              <a:rPr lang="ru-RU" sz="2400" b="1" u="sng" dirty="0">
                <a:latin typeface="+mn-lt"/>
              </a:rPr>
              <a:t>системы вызова экстренных оперативных служб </a:t>
            </a:r>
          </a:p>
          <a:p>
            <a:pPr algn="just"/>
            <a:r>
              <a:rPr lang="ru-RU" sz="2400" dirty="0">
                <a:latin typeface="+mn-lt"/>
              </a:rPr>
              <a:t>с инфраструктурой системы экстренного реагирования при авариях)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871523-D881-45BD-9439-C9063F53F739}"/>
              </a:ext>
            </a:extLst>
          </p:cNvPr>
          <p:cNvSpPr txBox="1"/>
          <p:nvPr/>
        </p:nvSpPr>
        <p:spPr>
          <a:xfrm>
            <a:off x="79291" y="0"/>
            <a:ext cx="12033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/>
              <a:t>Замечание 4: </a:t>
            </a:r>
            <a:r>
              <a:rPr lang="ru-RU" sz="3600" dirty="0"/>
              <a:t>автор не преступил к разработке протокола и сравнивать его с уже существующими решениями некорректно.</a:t>
            </a:r>
          </a:p>
        </p:txBody>
      </p:sp>
    </p:spTree>
    <p:extLst>
      <p:ext uri="{BB962C8B-B14F-4D97-AF65-F5344CB8AC3E}">
        <p14:creationId xmlns:p14="http://schemas.microsoft.com/office/powerpoint/2010/main" val="3260467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F2DB8-61A4-48CD-9998-7B6E87FA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0"/>
            <a:ext cx="10928664" cy="72334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Выполненные этапы разработки «Протокола 125»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516811-BB46-417E-95A1-697DD368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33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AC45C11-8F39-4D70-A40A-481F800564BE}"/>
              </a:ext>
            </a:extLst>
          </p:cNvPr>
          <p:cNvSpPr txBox="1">
            <a:spLocks/>
          </p:cNvSpPr>
          <p:nvPr/>
        </p:nvSpPr>
        <p:spPr>
          <a:xfrm>
            <a:off x="219456" y="723343"/>
            <a:ext cx="11850624" cy="5933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800" b="1" dirty="0">
                <a:latin typeface="+mn-lt"/>
              </a:rPr>
              <a:t>1 этап. </a:t>
            </a:r>
          </a:p>
          <a:p>
            <a:pPr algn="ctr"/>
            <a:r>
              <a:rPr lang="ru-RU" sz="5800" b="1" dirty="0">
                <a:latin typeface="+mn-lt"/>
              </a:rPr>
              <a:t>Концепция</a:t>
            </a:r>
          </a:p>
          <a:p>
            <a:pPr algn="ctr"/>
            <a:endParaRPr lang="ru-RU" b="1" dirty="0">
              <a:latin typeface="+mn-lt"/>
            </a:endParaRPr>
          </a:p>
          <a:p>
            <a:pPr algn="just"/>
            <a:r>
              <a:rPr lang="ru-RU" b="1" dirty="0">
                <a:latin typeface="+mn-lt"/>
              </a:rPr>
              <a:t>Результаты: </a:t>
            </a:r>
            <a:r>
              <a:rPr lang="ru-RU" dirty="0">
                <a:latin typeface="+mn-lt"/>
              </a:rPr>
              <a:t>требования к протоколу, эскиз схемы обмена пакетами и инициализации сессии.</a:t>
            </a:r>
          </a:p>
          <a:p>
            <a:endParaRPr lang="ru-RU" sz="5800" b="1" dirty="0">
              <a:latin typeface="+mn-lt"/>
            </a:endParaRPr>
          </a:p>
          <a:p>
            <a:pPr algn="ctr"/>
            <a:r>
              <a:rPr lang="ru-RU" sz="5800" b="1" dirty="0">
                <a:latin typeface="+mn-lt"/>
              </a:rPr>
              <a:t>2 этап. </a:t>
            </a:r>
          </a:p>
          <a:p>
            <a:pPr algn="ctr"/>
            <a:r>
              <a:rPr lang="ru-RU" sz="5800" b="1" dirty="0">
                <a:latin typeface="+mn-lt"/>
              </a:rPr>
              <a:t>Протокол</a:t>
            </a:r>
          </a:p>
          <a:p>
            <a:pPr algn="ctr"/>
            <a:endParaRPr lang="ru-RU" b="1" dirty="0">
              <a:latin typeface="+mn-lt"/>
            </a:endParaRPr>
          </a:p>
          <a:p>
            <a:pPr algn="just"/>
            <a:r>
              <a:rPr lang="ru-RU" b="1" dirty="0">
                <a:latin typeface="+mn-lt"/>
              </a:rPr>
              <a:t>Результаты: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подробное </a:t>
            </a:r>
            <a:r>
              <a:rPr lang="ru-RU" u="sng" dirty="0">
                <a:solidFill>
                  <a:srgbClr val="FF0000"/>
                </a:solidFill>
                <a:latin typeface="+mn-lt"/>
              </a:rPr>
              <a:t>задокументированное описание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 работы протокола</a:t>
            </a:r>
            <a:r>
              <a:rPr lang="ru-RU" dirty="0">
                <a:latin typeface="+mn-lt"/>
              </a:rPr>
              <a:t>, позволяющего выполнить все требования. Завершенная схема обмена пакетами и инициализации сессии.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Сравнение с другими протоколами </a:t>
            </a:r>
            <a:r>
              <a:rPr lang="ru-RU" u="sng" dirty="0">
                <a:solidFill>
                  <a:srgbClr val="FF0000"/>
                </a:solidFill>
                <a:latin typeface="+mn-lt"/>
              </a:rPr>
              <a:t>по описанию их работы.</a:t>
            </a:r>
          </a:p>
          <a:p>
            <a:endParaRPr lang="ru-RU" b="1" dirty="0">
              <a:latin typeface="+mn-lt"/>
            </a:endParaRPr>
          </a:p>
          <a:p>
            <a:pPr algn="ctr"/>
            <a:r>
              <a:rPr lang="ru-RU" sz="5800" b="1" dirty="0">
                <a:latin typeface="+mn-lt"/>
              </a:rPr>
              <a:t>3 этап. </a:t>
            </a:r>
          </a:p>
          <a:p>
            <a:pPr algn="ctr"/>
            <a:r>
              <a:rPr lang="ru-RU" sz="5800" b="1" u="sng" dirty="0">
                <a:latin typeface="+mn-lt"/>
              </a:rPr>
              <a:t>Начало выполнения </a:t>
            </a:r>
          </a:p>
          <a:p>
            <a:pPr algn="ctr"/>
            <a:r>
              <a:rPr lang="ru-RU" sz="5800" b="1" u="sng" dirty="0">
                <a:latin typeface="+mn-lt"/>
              </a:rPr>
              <a:t>предписаний протокола</a:t>
            </a:r>
          </a:p>
          <a:p>
            <a:pPr algn="ctr"/>
            <a:endParaRPr lang="ru-RU" b="1" dirty="0">
              <a:latin typeface="+mn-lt"/>
            </a:endParaRPr>
          </a:p>
          <a:p>
            <a:pPr algn="just"/>
            <a:r>
              <a:rPr lang="ru-RU" b="1" dirty="0">
                <a:latin typeface="+mn-lt"/>
              </a:rPr>
              <a:t>Результаты: </a:t>
            </a:r>
            <a:r>
              <a:rPr lang="ru-RU" dirty="0">
                <a:latin typeface="+mn-lt"/>
              </a:rPr>
              <a:t>реализация программы «Шифратора 125», реализация программы </a:t>
            </a:r>
          </a:p>
          <a:p>
            <a:pPr algn="just"/>
            <a:r>
              <a:rPr lang="ru-RU" dirty="0">
                <a:latin typeface="+mn-lt"/>
              </a:rPr>
              <a:t>генератора ключей для него. Тестирование возможностей и определение </a:t>
            </a:r>
          </a:p>
          <a:p>
            <a:pPr algn="just"/>
            <a:r>
              <a:rPr lang="ru-RU" dirty="0">
                <a:latin typeface="+mn-lt"/>
              </a:rPr>
              <a:t>характеристик нового алгоритма шифрования в </a:t>
            </a:r>
            <a:r>
              <a:rPr lang="ru-RU">
                <a:latin typeface="+mn-lt"/>
              </a:rPr>
              <a:t>«Шифраторе 125».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814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74564-161C-456E-9A24-C9026DEB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13677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Область применения. 1 и 2 этап внедрения. Электронный замок и Умный дом.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7A3CEB8-8AAF-4BBC-BF97-BBAC8CF7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4</a:t>
            </a:fld>
            <a:endParaRPr lang="ru-RU"/>
          </a:p>
        </p:txBody>
      </p:sp>
      <p:pic>
        <p:nvPicPr>
          <p:cNvPr id="7" name="Picture 2" descr="5991bc3b8ab97">
            <a:extLst>
              <a:ext uri="{FF2B5EF4-FFF2-40B4-BE49-F238E27FC236}">
                <a16:creationId xmlns:a16="http://schemas.microsoft.com/office/drawing/2014/main" id="{723E2003-664A-493C-8758-C39C36AF5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38273"/>
            <a:ext cx="5855541" cy="52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D979075-90F1-445D-8A4E-1238651E9383}"/>
              </a:ext>
            </a:extLst>
          </p:cNvPr>
          <p:cNvCxnSpPr>
            <a:cxnSpLocks/>
          </p:cNvCxnSpPr>
          <p:nvPr/>
        </p:nvCxnSpPr>
        <p:spPr>
          <a:xfrm>
            <a:off x="6096000" y="1369125"/>
            <a:ext cx="0" cy="5488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E84755-F9BF-46A4-BC78-79E73FD86D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9" y="1357430"/>
            <a:ext cx="5090194" cy="267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3982E4-6868-44C3-88E4-B342393CC04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076" y="4028602"/>
            <a:ext cx="5118930" cy="28293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C670168-385E-4957-AE00-2796F9EF7C5D}"/>
              </a:ext>
            </a:extLst>
          </p:cNvPr>
          <p:cNvCxnSpPr>
            <a:cxnSpLocks/>
          </p:cNvCxnSpPr>
          <p:nvPr/>
        </p:nvCxnSpPr>
        <p:spPr>
          <a:xfrm>
            <a:off x="0" y="4084352"/>
            <a:ext cx="6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45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zerv-kanal-bpla.jpg">
            <a:extLst>
              <a:ext uri="{FF2B5EF4-FFF2-40B4-BE49-F238E27FC236}">
                <a16:creationId xmlns:a16="http://schemas.microsoft.com/office/drawing/2014/main" id="{2045DA91-593F-42C0-B11D-DB1B7F255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24" y="2001427"/>
            <a:ext cx="6284976" cy="485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74564-161C-456E-9A24-C9026DEB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9941"/>
            <a:ext cx="12192000" cy="100965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Применение. 3 этап внедрения. Беспилотник.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734156-2560-4311-8F9E-DA3E85C6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EC94A1-C8DA-4D81-A6FF-EB0EEA1D47FA}"/>
              </a:ext>
            </a:extLst>
          </p:cNvPr>
          <p:cNvPicPr/>
          <p:nvPr/>
        </p:nvPicPr>
        <p:blipFill rotWithShape="1">
          <a:blip r:embed="rId4"/>
          <a:srcRect r="37392"/>
          <a:stretch/>
        </p:blipFill>
        <p:spPr>
          <a:xfrm>
            <a:off x="0" y="413792"/>
            <a:ext cx="5823612" cy="6444207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F549FF5-FA66-458E-9A2F-7E439003FBF3}"/>
              </a:ext>
            </a:extLst>
          </p:cNvPr>
          <p:cNvCxnSpPr>
            <a:cxnSpLocks/>
          </p:cNvCxnSpPr>
          <p:nvPr/>
        </p:nvCxnSpPr>
        <p:spPr>
          <a:xfrm>
            <a:off x="5907024" y="413792"/>
            <a:ext cx="0" cy="64442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DA6CF26-CD3A-4A33-B92C-23AACD1EFF6E}"/>
              </a:ext>
            </a:extLst>
          </p:cNvPr>
          <p:cNvSpPr/>
          <p:nvPr/>
        </p:nvSpPr>
        <p:spPr>
          <a:xfrm>
            <a:off x="5948173" y="413792"/>
            <a:ext cx="62026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Митращук</a:t>
            </a:r>
            <a:r>
              <a:rPr lang="ru-RU" b="1" dirty="0"/>
              <a:t> В.В., Разработка беспилотного летательного аппарата  по типу квадрокоптера с обеспечением передвижения  параллельно земле платформы со сменными модулями приборов </a:t>
            </a:r>
            <a:r>
              <a:rPr lang="ru-RU" dirty="0"/>
              <a:t>// Актуальные проблемы  авиации и космонавтики. – Красноярск: </a:t>
            </a:r>
            <a:r>
              <a:rPr lang="ru-RU" dirty="0" err="1"/>
              <a:t>СибГАУ</a:t>
            </a:r>
            <a:r>
              <a:rPr lang="ru-RU" dirty="0"/>
              <a:t>, 2016 . – Т. 1. С. 299-301</a:t>
            </a:r>
          </a:p>
        </p:txBody>
      </p:sp>
    </p:spTree>
    <p:extLst>
      <p:ext uri="{BB962C8B-B14F-4D97-AF65-F5344CB8AC3E}">
        <p14:creationId xmlns:p14="http://schemas.microsoft.com/office/powerpoint/2010/main" val="277046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F6272-3579-4B00-BF2F-72F327F3A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7485" b="7485"/>
          <a:stretch/>
        </p:blipFill>
        <p:spPr>
          <a:xfrm>
            <a:off x="0" y="2586088"/>
            <a:ext cx="12192000" cy="42627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42CBA2-EE90-48BB-BE77-5FB1144257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5296"/>
            <a:ext cx="6299966" cy="33009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74564-161C-456E-9A24-C9026DEB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2704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Область применения. 4 этап внедрения. Интеграция в другие подходящие АС.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7E7CBA-ACB3-4E9F-9D76-1A666F161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6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591E344-644E-4ACF-968A-3522BB816677}"/>
              </a:ext>
            </a:extLst>
          </p:cNvPr>
          <p:cNvSpPr txBox="1">
            <a:spLocks/>
          </p:cNvSpPr>
          <p:nvPr/>
        </p:nvSpPr>
        <p:spPr>
          <a:xfrm>
            <a:off x="3014221" y="1652679"/>
            <a:ext cx="12192000" cy="840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/>
              <a:t>Переходник, </a:t>
            </a:r>
          </a:p>
          <a:p>
            <a:pPr algn="ctr"/>
            <a:r>
              <a:rPr lang="ru-RU" sz="3200" b="1" dirty="0"/>
              <a:t>модуль или интеграция</a:t>
            </a:r>
          </a:p>
        </p:txBody>
      </p:sp>
    </p:spTree>
    <p:extLst>
      <p:ext uri="{BB962C8B-B14F-4D97-AF65-F5344CB8AC3E}">
        <p14:creationId xmlns:p14="http://schemas.microsoft.com/office/powerpoint/2010/main" val="419482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A7213-6A7C-400B-AC26-3EABB66B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3020"/>
          </a:xfrm>
        </p:spPr>
        <p:txBody>
          <a:bodyPr/>
          <a:lstStyle/>
          <a:p>
            <a:r>
              <a:rPr lang="ru-RU" b="1" dirty="0"/>
              <a:t>Требования к протоколу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0D1B9-9E24-416B-9A54-EAD4E0101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1792"/>
            <a:ext cx="12192000" cy="6236207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/>
              <a:t>Поддержка </a:t>
            </a:r>
            <a:r>
              <a:rPr lang="en-US" dirty="0"/>
              <a:t>TCP/UDP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транспортного уровня модели </a:t>
            </a:r>
            <a:r>
              <a:rPr lang="en-US" dirty="0"/>
              <a:t>OSI</a:t>
            </a:r>
            <a:r>
              <a:rPr lang="ru-RU" dirty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Скорость шифрования должна быть сопоставима скорости UART.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Использование только симметричного шифрования.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Задание необходимого объема данных, после отправки которого передается новый ключ, возможность авторизации каждого сообщения новым ключом.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/>
              <a:t>Имитозащита</a:t>
            </a:r>
            <a:r>
              <a:rPr lang="ru-RU" dirty="0"/>
              <a:t> должна производится не по парольному хэшу, а по алгоритму шифрования.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Алгоритм шифрования должен быть лучше других решений защищен от атаки полным перебором и близок к получению всего множества исходных текстов при таком переборе на выходе.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Защита от атаки вызовом отказа в обслуживании.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Защита от коллизий хэша служебных полей.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F6860B-FB8E-4973-9C40-07D0A62F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7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4F8EE4A-18B4-4F14-A6D3-7C1799309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370828"/>
              </p:ext>
            </p:extLst>
          </p:nvPr>
        </p:nvGraphicFramePr>
        <p:xfrm>
          <a:off x="33250" y="45720"/>
          <a:ext cx="12109142" cy="6766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6784">
                  <a:extLst>
                    <a:ext uri="{9D8B030D-6E8A-4147-A177-3AD203B41FA5}">
                      <a16:colId xmlns:a16="http://schemas.microsoft.com/office/drawing/2014/main" val="1990671102"/>
                    </a:ext>
                  </a:extLst>
                </a:gridCol>
                <a:gridCol w="1100964">
                  <a:extLst>
                    <a:ext uri="{9D8B030D-6E8A-4147-A177-3AD203B41FA5}">
                      <a16:colId xmlns:a16="http://schemas.microsoft.com/office/drawing/2014/main" val="1379188113"/>
                    </a:ext>
                  </a:extLst>
                </a:gridCol>
                <a:gridCol w="1036725">
                  <a:extLst>
                    <a:ext uri="{9D8B030D-6E8A-4147-A177-3AD203B41FA5}">
                      <a16:colId xmlns:a16="http://schemas.microsoft.com/office/drawing/2014/main" val="3679090727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303539094"/>
                    </a:ext>
                  </a:extLst>
                </a:gridCol>
                <a:gridCol w="1656896">
                  <a:extLst>
                    <a:ext uri="{9D8B030D-6E8A-4147-A177-3AD203B41FA5}">
                      <a16:colId xmlns:a16="http://schemas.microsoft.com/office/drawing/2014/main" val="1202526929"/>
                    </a:ext>
                  </a:extLst>
                </a:gridCol>
                <a:gridCol w="1020932">
                  <a:extLst>
                    <a:ext uri="{9D8B030D-6E8A-4147-A177-3AD203B41FA5}">
                      <a16:colId xmlns:a16="http://schemas.microsoft.com/office/drawing/2014/main" val="264491695"/>
                    </a:ext>
                  </a:extLst>
                </a:gridCol>
                <a:gridCol w="1136342">
                  <a:extLst>
                    <a:ext uri="{9D8B030D-6E8A-4147-A177-3AD203B41FA5}">
                      <a16:colId xmlns:a16="http://schemas.microsoft.com/office/drawing/2014/main" val="1913872562"/>
                    </a:ext>
                  </a:extLst>
                </a:gridCol>
                <a:gridCol w="1065320">
                  <a:extLst>
                    <a:ext uri="{9D8B030D-6E8A-4147-A177-3AD203B41FA5}">
                      <a16:colId xmlns:a16="http://schemas.microsoft.com/office/drawing/2014/main" val="1032237464"/>
                    </a:ext>
                  </a:extLst>
                </a:gridCol>
                <a:gridCol w="2574525">
                  <a:extLst>
                    <a:ext uri="{9D8B030D-6E8A-4147-A177-3AD203B41FA5}">
                      <a16:colId xmlns:a16="http://schemas.microsoft.com/office/drawing/2014/main" val="3208338428"/>
                    </a:ext>
                  </a:extLst>
                </a:gridCol>
              </a:tblGrid>
              <a:tr h="660886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/>
                        <a:t>Протокол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TCP/UDP</a:t>
                      </a:r>
                      <a:endParaRPr lang="ru-RU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Скорость</a:t>
                      </a:r>
                    </a:p>
                    <a:p>
                      <a:pPr algn="ctr"/>
                      <a:r>
                        <a:rPr lang="en-US" sz="2000" b="0" dirty="0"/>
                        <a:t>UART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Только симметричный шифр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Авторизация новым ключом по</a:t>
                      </a:r>
                    </a:p>
                    <a:p>
                      <a:pPr algn="ctr"/>
                      <a:r>
                        <a:rPr lang="ru-RU" sz="1600" b="0" dirty="0"/>
                        <a:t>объему данных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/>
                        <a:t>Имитозащита</a:t>
                      </a:r>
                      <a:r>
                        <a:rPr lang="ru-RU" sz="1600" b="0" dirty="0"/>
                        <a:t> по шифру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Защита от отказа в обслуживании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Защита от коллизий служебных полей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/>
                        <a:t>Лучшая защита от атаки перебором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6947794"/>
                  </a:ext>
                </a:extLst>
              </a:tr>
              <a:tr h="2033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WEP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Взлом перехватом 200000 пакетов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553321"/>
                  </a:ext>
                </a:extLst>
              </a:tr>
              <a:tr h="2033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PPTP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Подбор ключа за 23 часа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9933476"/>
                  </a:ext>
                </a:extLst>
              </a:tr>
              <a:tr h="2033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GSM A5/1, A5/3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Известны способы взлома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394927"/>
                  </a:ext>
                </a:extLst>
              </a:tr>
              <a:tr h="3558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IPsec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Сетевой уровень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Достаточна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>
                          <a:solidFill>
                            <a:srgbClr val="FF0000"/>
                          </a:solidFill>
                        </a:rPr>
                        <a:t>Диффи-Хеллман</a:t>
                      </a:r>
                      <a:endParaRPr lang="ru-RU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Отсутствует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По хэшу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Да</a:t>
                      </a:r>
                    </a:p>
                    <a:p>
                      <a:pPr algn="ctr"/>
                      <a:endParaRPr lang="ru-RU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DES, 3DES</a:t>
                      </a:r>
                      <a:endParaRPr lang="ru-RU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597540"/>
                  </a:ext>
                </a:extLst>
              </a:tr>
              <a:tr h="3558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OpenVPN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Транспортный уровень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Достаточна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Возможно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Отсутствует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По хэшу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Нет</a:t>
                      </a:r>
                    </a:p>
                    <a:p>
                      <a:pPr algn="ctr"/>
                      <a:endParaRPr lang="ru-RU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Могут быть использованы передовые шифры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2845943"/>
                  </a:ext>
                </a:extLst>
              </a:tr>
              <a:tr h="31470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HTTPS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Прикладной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Достаточна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Сертификат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Отсутствует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Отсутствует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Нет</a:t>
                      </a:r>
                    </a:p>
                    <a:p>
                      <a:pPr algn="ctr"/>
                      <a:endParaRPr lang="ru-RU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Могут быть использованы передовые шифры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439475"/>
                  </a:ext>
                </a:extLst>
              </a:tr>
              <a:tr h="3558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WPA2</a:t>
                      </a:r>
                      <a:r>
                        <a:rPr lang="ru-RU" sz="1600" b="1" dirty="0"/>
                        <a:t>/</a:t>
                      </a:r>
                      <a:r>
                        <a:rPr lang="en-US" sz="1600" b="1" dirty="0"/>
                        <a:t>PSK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Канальный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Достаточна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Отсутствует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Отсутствует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Нет</a:t>
                      </a:r>
                    </a:p>
                    <a:p>
                      <a:pPr algn="ctr"/>
                      <a:endParaRPr lang="ru-RU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Использованы передовые шифры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6479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SSH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Прикладной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Достаточна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>
                          <a:solidFill>
                            <a:srgbClr val="FF0000"/>
                          </a:solidFill>
                        </a:rPr>
                        <a:t>Диффи-Хеллман</a:t>
                      </a:r>
                      <a:endParaRPr lang="ru-RU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Отсутствует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По хэшу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Да</a:t>
                      </a:r>
                    </a:p>
                    <a:p>
                      <a:pPr algn="ctr"/>
                      <a:endParaRPr lang="ru-RU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Нет</a:t>
                      </a:r>
                    </a:p>
                    <a:p>
                      <a:pPr algn="ctr"/>
                      <a:endParaRPr lang="ru-RU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Могут быть использованы передовые шифры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5547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Протокол 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Транспортный уровень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120 килобайт/с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Да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Да</a:t>
                      </a:r>
                    </a:p>
                    <a:p>
                      <a:pPr algn="ctr"/>
                      <a:endParaRPr lang="ru-RU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Да</a:t>
                      </a:r>
                    </a:p>
                    <a:p>
                      <a:pPr algn="ctr"/>
                      <a:endParaRPr lang="ru-RU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Да</a:t>
                      </a:r>
                    </a:p>
                    <a:p>
                      <a:pPr algn="ctr"/>
                      <a:endParaRPr lang="ru-RU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Да</a:t>
                      </a:r>
                    </a:p>
                    <a:p>
                      <a:pPr algn="ctr"/>
                      <a:endParaRPr lang="ru-RU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B050"/>
                          </a:solidFill>
                        </a:rPr>
                        <a:t>Да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465115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14725FD-8213-46B3-906A-79228ADE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45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8C17270-E402-4C80-9130-21E8C68F9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415183"/>
              </p:ext>
            </p:extLst>
          </p:nvPr>
        </p:nvGraphicFramePr>
        <p:xfrm>
          <a:off x="55418" y="828675"/>
          <a:ext cx="12081163" cy="47426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7514">
                  <a:extLst>
                    <a:ext uri="{9D8B030D-6E8A-4147-A177-3AD203B41FA5}">
                      <a16:colId xmlns:a16="http://schemas.microsoft.com/office/drawing/2014/main" val="2169478387"/>
                    </a:ext>
                  </a:extLst>
                </a:gridCol>
                <a:gridCol w="1244347">
                  <a:extLst>
                    <a:ext uri="{9D8B030D-6E8A-4147-A177-3AD203B41FA5}">
                      <a16:colId xmlns:a16="http://schemas.microsoft.com/office/drawing/2014/main" val="4267143029"/>
                    </a:ext>
                  </a:extLst>
                </a:gridCol>
                <a:gridCol w="1698878">
                  <a:extLst>
                    <a:ext uri="{9D8B030D-6E8A-4147-A177-3AD203B41FA5}">
                      <a16:colId xmlns:a16="http://schemas.microsoft.com/office/drawing/2014/main" val="1623919695"/>
                    </a:ext>
                  </a:extLst>
                </a:gridCol>
                <a:gridCol w="1502352">
                  <a:extLst>
                    <a:ext uri="{9D8B030D-6E8A-4147-A177-3AD203B41FA5}">
                      <a16:colId xmlns:a16="http://schemas.microsoft.com/office/drawing/2014/main" val="4024755626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1464810266"/>
                    </a:ext>
                  </a:extLst>
                </a:gridCol>
                <a:gridCol w="4461163">
                  <a:extLst>
                    <a:ext uri="{9D8B030D-6E8A-4147-A177-3AD203B41FA5}">
                      <a16:colId xmlns:a16="http://schemas.microsoft.com/office/drawing/2014/main" val="39377820"/>
                    </a:ext>
                  </a:extLst>
                </a:gridCol>
              </a:tblGrid>
              <a:tr h="802568">
                <a:tc>
                  <a:txBody>
                    <a:bodyPr/>
                    <a:lstStyle/>
                    <a:p>
                      <a:pPr marL="0" indent="0" algn="ctr" defTabSz="19748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Шифр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Блок, бит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Ключ, бит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Возможность изменения таблиц замен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раундов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Переменная фрагментация блоков замен и сложения с ключом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3533475210"/>
                  </a:ext>
                </a:extLst>
              </a:tr>
              <a:tr h="26196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IDEA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64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128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8.5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810960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SEED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128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128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3195950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DES, 3DES,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DESX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64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64, 112, 168, 184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16, 48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390931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amellia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128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128, 192, 256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18, 24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3923495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Р 34.12-2015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128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256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706760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Twofish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128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128, 192, 256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197515648"/>
                  </a:ext>
                </a:extLst>
              </a:tr>
              <a:tr h="93726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AES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128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128, 192,  256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10, 12, 14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1670019473"/>
                  </a:ext>
                </a:extLst>
              </a:tr>
              <a:tr h="17665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RC2,4 (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arcfour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),5,6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32, 64, 128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0-2040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1-255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2981135584"/>
                  </a:ext>
                </a:extLst>
              </a:tr>
              <a:tr h="5956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28147-89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64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256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да, 4 бит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16, 32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3734746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Blowfish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64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32-448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да, 8 бит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2175707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CAST5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128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128, 160, 192, 224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да, 8 бит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48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2873692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Шифратор 125</a:t>
                      </a: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240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0-5040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&lt;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да, 0-240 бит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0-21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&lt;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да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953" marR="47953" marT="0" marB="0" anchor="ctr"/>
                </a:tc>
                <a:extLst>
                  <a:ext uri="{0D108BD9-81ED-4DB2-BD59-A6C34878D82A}">
                    <a16:rowId xmlns:a16="http://schemas.microsoft.com/office/drawing/2014/main" val="768441506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043FFFA-8C7E-4B24-9A5B-0046E74B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C15-8EFC-45D6-A02A-C1D611E263A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26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3220</Words>
  <Application>Microsoft Office PowerPoint</Application>
  <PresentationFormat>Широкоэкранный</PresentationFormat>
  <Paragraphs>489</Paragraphs>
  <Slides>33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Цель</vt:lpstr>
      <vt:lpstr>Задачи</vt:lpstr>
      <vt:lpstr>Область применения. 1 и 2 этап внедрения. Электронный замок и Умный дом. </vt:lpstr>
      <vt:lpstr>Применение. 3 этап внедрения. Беспилотник.</vt:lpstr>
      <vt:lpstr>Область применения. 4 этап внедрения. Интеграция в другие подходящие АС.</vt:lpstr>
      <vt:lpstr>Требования к протоколу </vt:lpstr>
      <vt:lpstr>Презентация PowerPoint</vt:lpstr>
      <vt:lpstr>Презентация PowerPoint</vt:lpstr>
      <vt:lpstr>Алгоритм шифрования</vt:lpstr>
      <vt:lpstr>Алгоритм нормировки и сцепки</vt:lpstr>
      <vt:lpstr>Презентация PowerPoint</vt:lpstr>
      <vt:lpstr>Презентация PowerPoint</vt:lpstr>
      <vt:lpstr>Презентация PowerPoint</vt:lpstr>
      <vt:lpstr>Тестирование новой версии шифра и его криптоанализ</vt:lpstr>
      <vt:lpstr>Линейный криптоанализ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Публикации для внимания</vt:lpstr>
      <vt:lpstr>Результаты</vt:lpstr>
      <vt:lpstr>Перспективы</vt:lpstr>
      <vt:lpstr>Презентация PowerPoint</vt:lpstr>
      <vt:lpstr> </vt:lpstr>
      <vt:lpstr>Тестирование новой версии шифра и его криптоанализ</vt:lpstr>
      <vt:lpstr>Линейный криптоанализ</vt:lpstr>
      <vt:lpstr>Публикации для внимания</vt:lpstr>
      <vt:lpstr>Презентация PowerPoint</vt:lpstr>
      <vt:lpstr>Презентация PowerPoint</vt:lpstr>
      <vt:lpstr>Презентация PowerPoint</vt:lpstr>
      <vt:lpstr>Выполненные этапы разработки «Протокола 125»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</dc:creator>
  <cp:lastModifiedBy>ц</cp:lastModifiedBy>
  <cp:revision>342</cp:revision>
  <dcterms:created xsi:type="dcterms:W3CDTF">2018-04-29T20:24:02Z</dcterms:created>
  <dcterms:modified xsi:type="dcterms:W3CDTF">2018-06-21T09:39:39Z</dcterms:modified>
</cp:coreProperties>
</file>