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</p:sldMasterIdLst>
  <p:notesMasterIdLst>
    <p:notesMasterId r:id="rId22"/>
  </p:notesMasterIdLst>
  <p:handoutMasterIdLst>
    <p:handoutMasterId r:id="rId23"/>
  </p:handoutMasterIdLst>
  <p:sldIdLst>
    <p:sldId id="371" r:id="rId2"/>
    <p:sldId id="362" r:id="rId3"/>
    <p:sldId id="363" r:id="rId4"/>
    <p:sldId id="364" r:id="rId5"/>
    <p:sldId id="348" r:id="rId6"/>
    <p:sldId id="303" r:id="rId7"/>
    <p:sldId id="305" r:id="rId8"/>
    <p:sldId id="315" r:id="rId9"/>
    <p:sldId id="365" r:id="rId10"/>
    <p:sldId id="290" r:id="rId11"/>
    <p:sldId id="338" r:id="rId12"/>
    <p:sldId id="339" r:id="rId13"/>
    <p:sldId id="367" r:id="rId14"/>
    <p:sldId id="366" r:id="rId15"/>
    <p:sldId id="368" r:id="rId16"/>
    <p:sldId id="369" r:id="rId17"/>
    <p:sldId id="357" r:id="rId18"/>
    <p:sldId id="346" r:id="rId19"/>
    <p:sldId id="370" r:id="rId20"/>
    <p:sldId id="276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7327"/>
    <a:srgbClr val="003366"/>
    <a:srgbClr val="0000FF"/>
    <a:srgbClr val="565868"/>
    <a:srgbClr val="5F5F5F"/>
    <a:srgbClr val="80808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64" autoAdjust="0"/>
    <p:restoredTop sz="86412" autoAdjust="0"/>
  </p:normalViewPr>
  <p:slideViewPr>
    <p:cSldViewPr>
      <p:cViewPr varScale="1">
        <p:scale>
          <a:sx n="89" d="100"/>
          <a:sy n="89" d="100"/>
        </p:scale>
        <p:origin x="149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E38E2-77A7-4CBB-A717-1782330B8F8E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1291F-CEC7-463F-B5AA-D174365DB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734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8D8AB-F760-487E-B844-F22EC74D1A0D}" type="datetimeFigureOut">
              <a:rPr lang="ru-RU" smtClean="0"/>
              <a:t>20.06.2016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3B6E3-CCBF-4381-8D50-A9698E8F0D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72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3B6E3-CCBF-4381-8D50-A9698E8F0DC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2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148E-7742-4656-88E1-3ABD36AD0DFA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4850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85AFB-ED48-4540-AF3D-F8E5908E4BA3}" type="slidenum">
              <a:rPr lang="en-US" altLang="ru-RU" smtClean="0"/>
              <a:pPr/>
              <a:t>‹#›</a:t>
            </a:fld>
            <a:endParaRPr lang="en-US" altLang="ru-RU"/>
          </a:p>
        </p:txBody>
      </p:sp>
      <p:pic>
        <p:nvPicPr>
          <p:cNvPr id="7" name="Picture 22" descr="3D_05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920899"/>
            <a:ext cx="1092756" cy="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3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6A40D-D1DA-4198-AE2A-6973EC9D2FDA}" type="slidenum">
              <a:rPr lang="en-US" altLang="ru-RU" smtClean="0"/>
              <a:pPr/>
              <a:t>‹#›</a:t>
            </a:fld>
            <a:endParaRPr lang="en-US" altLang="ru-RU"/>
          </a:p>
        </p:txBody>
      </p:sp>
      <p:pic>
        <p:nvPicPr>
          <p:cNvPr id="7" name="Picture 22" descr="3D_05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920899"/>
            <a:ext cx="1092756" cy="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3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AA91-A5B6-4261-B97F-ECF414307DD9}" type="slidenum">
              <a:rPr lang="en-US" altLang="ru-RU" smtClean="0"/>
              <a:pPr/>
              <a:t>‹#›</a:t>
            </a:fld>
            <a:endParaRPr lang="en-US" altLang="ru-RU"/>
          </a:p>
        </p:txBody>
      </p:sp>
      <p:pic>
        <p:nvPicPr>
          <p:cNvPr id="7" name="Picture 22" descr="3D_05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920899"/>
            <a:ext cx="1092756" cy="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16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599C4-A55E-4B79-A9C5-1121B1C50EA3}" type="slidenum">
              <a:rPr lang="en-US" altLang="ru-RU" smtClean="0"/>
              <a:pPr/>
              <a:t>‹#›</a:t>
            </a:fld>
            <a:endParaRPr lang="en-US" altLang="ru-RU"/>
          </a:p>
        </p:txBody>
      </p:sp>
      <p:pic>
        <p:nvPicPr>
          <p:cNvPr id="7" name="Picture 22" descr="3D_05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920899"/>
            <a:ext cx="1092756" cy="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7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620688"/>
            <a:ext cx="5181600" cy="555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620688"/>
            <a:ext cx="5181600" cy="55562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BD74-5100-4AFE-BA9C-E0F726A5FE40}" type="slidenum">
              <a:rPr lang="en-US" altLang="ru-RU" smtClean="0"/>
              <a:pPr/>
              <a:t>‹#›</a:t>
            </a:fld>
            <a:endParaRPr lang="en-US" altLang="ru-RU"/>
          </a:p>
        </p:txBody>
      </p:sp>
      <p:pic>
        <p:nvPicPr>
          <p:cNvPr id="8" name="Picture 22" descr="3D_05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920899"/>
            <a:ext cx="1092756" cy="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1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50745-9019-49E3-8FA6-E8FEFE06F170}" type="slidenum">
              <a:rPr lang="en-US" altLang="ru-RU" smtClean="0"/>
              <a:pPr/>
              <a:t>‹#›</a:t>
            </a:fld>
            <a:endParaRPr lang="en-US" altLang="ru-RU"/>
          </a:p>
        </p:txBody>
      </p:sp>
      <p:pic>
        <p:nvPicPr>
          <p:cNvPr id="10" name="Picture 22" descr="3D_05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920899"/>
            <a:ext cx="1092756" cy="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3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35168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2" descr="3D_05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920899"/>
            <a:ext cx="1092756" cy="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57B148E-7742-4656-88E1-3ABD36AD0DFA}" type="slidenum">
              <a:rPr lang="en-US" altLang="ru-RU" smtClean="0"/>
              <a:pPr/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230477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14239-5DB8-4F4F-B33A-88B3192C944C}" type="slidenum">
              <a:rPr lang="en-US" altLang="ru-RU" smtClean="0"/>
              <a:pPr/>
              <a:t>‹#›</a:t>
            </a:fld>
            <a:endParaRPr lang="en-US" altLang="ru-RU"/>
          </a:p>
        </p:txBody>
      </p:sp>
      <p:pic>
        <p:nvPicPr>
          <p:cNvPr id="8" name="Picture 22" descr="3D_05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920899"/>
            <a:ext cx="1092756" cy="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96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F18DF-6A28-4B16-B14E-F1904ACCBDA0}" type="slidenum">
              <a:rPr lang="en-US" altLang="ru-RU" smtClean="0"/>
              <a:pPr/>
              <a:t>‹#›</a:t>
            </a:fld>
            <a:endParaRPr lang="en-US" altLang="ru-RU"/>
          </a:p>
        </p:txBody>
      </p:sp>
      <p:pic>
        <p:nvPicPr>
          <p:cNvPr id="8" name="Picture 22" descr="3D_05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5920899"/>
            <a:ext cx="1092756" cy="84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73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624"/>
            <a:ext cx="10515600" cy="471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620688"/>
            <a:ext cx="10515600" cy="5556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0A726-68F1-4417-A057-BB93A5380601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326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73338" y="2540000"/>
            <a:ext cx="7555110" cy="158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altLang="ru-RU" sz="1800" dirty="0">
                <a:latin typeface="Arial" pitchFamily="34" charset="0"/>
                <a:cs typeface="Arial" pitchFamily="34" charset="0"/>
              </a:rPr>
              <a:t>Разработка алгоритма идентификации субъекта доступа по термограмме лица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14500" y="6200775"/>
            <a:ext cx="872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dirty="0">
                <a:cs typeface="Arial" pitchFamily="34" charset="0"/>
              </a:rPr>
              <a:t>Красноярск </a:t>
            </a:r>
            <a:r>
              <a:rPr lang="ru-RU" altLang="ru-RU" dirty="0">
                <a:cs typeface="Arial" pitchFamily="34" charset="0"/>
              </a:rPr>
              <a:t>2016</a:t>
            </a:r>
            <a:endParaRPr lang="ru-RU" altLang="ru-RU" dirty="0"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200650" y="3859149"/>
            <a:ext cx="5238750" cy="175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/>
          <a:p>
            <a:pPr indent="179388" algn="r"/>
            <a:r>
              <a:rPr lang="ru-RU" altLang="ru-RU" dirty="0">
                <a:cs typeface="Arial" pitchFamily="34" charset="0"/>
              </a:rPr>
              <a:t>Выполнил:</a:t>
            </a:r>
          </a:p>
          <a:p>
            <a:pPr indent="179388" algn="r"/>
            <a:r>
              <a:rPr lang="ru-RU" altLang="ru-RU" dirty="0">
                <a:cs typeface="Arial" pitchFamily="34" charset="0"/>
              </a:rPr>
              <a:t>студент гр. </a:t>
            </a:r>
            <a:r>
              <a:rPr lang="ru-RU" altLang="ru-RU" dirty="0">
                <a:cs typeface="Arial" pitchFamily="34" charset="0"/>
              </a:rPr>
              <a:t>БКБ12-01</a:t>
            </a:r>
            <a:endParaRPr lang="ru-RU" altLang="ru-RU" dirty="0">
              <a:cs typeface="Arial" pitchFamily="34" charset="0"/>
            </a:endParaRPr>
          </a:p>
          <a:p>
            <a:pPr indent="179388" algn="r"/>
            <a:r>
              <a:rPr lang="ru-RU" altLang="ru-RU" dirty="0" err="1" smtClean="0">
                <a:cs typeface="Arial" pitchFamily="34" charset="0"/>
              </a:rPr>
              <a:t>Митращук</a:t>
            </a:r>
            <a:r>
              <a:rPr lang="ru-RU" altLang="ru-RU" dirty="0" smtClean="0">
                <a:cs typeface="Arial" pitchFamily="34" charset="0"/>
              </a:rPr>
              <a:t> </a:t>
            </a:r>
            <a:r>
              <a:rPr lang="ru-RU" altLang="ru-RU" smtClean="0">
                <a:cs typeface="Arial" pitchFamily="34" charset="0"/>
              </a:rPr>
              <a:t>Владимир Владимирович</a:t>
            </a:r>
            <a:endParaRPr lang="ru-RU" altLang="ru-RU" dirty="0">
              <a:solidFill>
                <a:srgbClr val="000000"/>
              </a:solidFill>
              <a:cs typeface="Arial" pitchFamily="34" charset="0"/>
            </a:endParaRPr>
          </a:p>
          <a:p>
            <a:pPr indent="179388" algn="r" eaLnBrk="0" hangingPunct="0"/>
            <a:r>
              <a:rPr lang="ru-RU" altLang="ru-RU" dirty="0">
                <a:cs typeface="Arial" pitchFamily="34" charset="0"/>
              </a:rPr>
              <a:t>Руководитель:</a:t>
            </a:r>
            <a:endParaRPr lang="en-US" altLang="ru-RU" dirty="0">
              <a:cs typeface="Arial" pitchFamily="34" charset="0"/>
            </a:endParaRPr>
          </a:p>
          <a:p>
            <a:pPr indent="179388" algn="r" eaLnBrk="0" hangingPunct="0"/>
            <a:r>
              <a:rPr lang="ru-RU" altLang="ru-RU" dirty="0">
                <a:cs typeface="Arial" pitchFamily="34" charset="0"/>
              </a:rPr>
              <a:t>доцент, к.т.н.</a:t>
            </a:r>
          </a:p>
          <a:p>
            <a:pPr indent="179388" algn="r" eaLnBrk="0" hangingPunct="0"/>
            <a:r>
              <a:rPr lang="ru-RU" altLang="ru-RU" dirty="0">
                <a:cs typeface="Arial" pitchFamily="34" charset="0"/>
              </a:rPr>
              <a:t>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Золотарев Вячеслав Владимирович</a:t>
            </a:r>
            <a:r>
              <a:rPr lang="ru-RU" altLang="ru-RU" dirty="0">
                <a:cs typeface="Arial" pitchFamily="34" charset="0"/>
              </a:rPr>
              <a:t> </a:t>
            </a:r>
            <a:endParaRPr lang="ru-RU" altLang="ru-RU" dirty="0"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41489" y="1896161"/>
            <a:ext cx="5917261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l"/>
            <a:r>
              <a:rPr lang="ru-RU" altLang="ru-RU" dirty="0">
                <a:cs typeface="Arial" pitchFamily="34" charset="0"/>
              </a:rPr>
              <a:t>Институт </a:t>
            </a:r>
            <a:r>
              <a:rPr lang="ru-RU" altLang="ru-RU" u="sng" dirty="0">
                <a:cs typeface="Arial" pitchFamily="34" charset="0"/>
              </a:rPr>
              <a:t>информатики и телекоммуникаций</a:t>
            </a:r>
            <a:endParaRPr lang="ru-RU" altLang="ru-RU" dirty="0">
              <a:cs typeface="Arial" pitchFamily="34" charset="0"/>
            </a:endParaRPr>
          </a:p>
          <a:p>
            <a:pPr algn="l"/>
            <a:r>
              <a:rPr lang="ru-RU" altLang="ru-RU" dirty="0">
                <a:cs typeface="Arial" pitchFamily="34" charset="0"/>
              </a:rPr>
              <a:t>Кафедра </a:t>
            </a:r>
            <a:r>
              <a:rPr lang="ru-RU" altLang="ru-RU" u="sng" dirty="0">
                <a:cs typeface="Arial" pitchFamily="34" charset="0"/>
              </a:rPr>
              <a:t>безопасности информационных технологий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47900" y="173038"/>
            <a:ext cx="8040688" cy="1725612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800" dirty="0">
                <a:latin typeface="Arial" pitchFamily="34" charset="0"/>
                <a:cs typeface="Arial" pitchFamily="34" charset="0"/>
              </a:rPr>
              <a:t>Министерство образования и науки Российской Федерации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800" dirty="0">
                <a:latin typeface="Arial" pitchFamily="34" charset="0"/>
                <a:cs typeface="Arial" pitchFamily="34" charset="0"/>
              </a:rPr>
              <a:t>Федеральное государственное бюджетное образовательное учреждение высшего образования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800" dirty="0">
                <a:latin typeface="Arial" pitchFamily="34" charset="0"/>
                <a:cs typeface="Arial" pitchFamily="34" charset="0"/>
              </a:rPr>
              <a:t>«Сибирский государственный аэрокосмический университет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800" dirty="0">
                <a:latin typeface="Arial" pitchFamily="34" charset="0"/>
                <a:cs typeface="Arial" pitchFamily="34" charset="0"/>
              </a:rPr>
              <a:t>имени академика М. Ф. </a:t>
            </a:r>
            <a:r>
              <a:rPr lang="ru-RU" altLang="ru-RU" sz="1800" dirty="0" err="1">
                <a:latin typeface="Arial" pitchFamily="34" charset="0"/>
                <a:cs typeface="Arial" pitchFamily="34" charset="0"/>
              </a:rPr>
              <a:t>Решетнева</a:t>
            </a:r>
            <a:r>
              <a:rPr lang="ru-RU" altLang="ru-RU" sz="1800" dirty="0">
                <a:latin typeface="Arial" pitchFamily="34" charset="0"/>
                <a:cs typeface="Arial" pitchFamily="34" charset="0"/>
              </a:rPr>
              <a:t>»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altLang="ru-RU" sz="1800" dirty="0">
                <a:latin typeface="Arial" pitchFamily="34" charset="0"/>
                <a:cs typeface="Arial" pitchFamily="34" charset="0"/>
              </a:rPr>
              <a:t>(</a:t>
            </a:r>
            <a:r>
              <a:rPr lang="ru-RU" altLang="ru-RU" sz="1800" dirty="0" err="1">
                <a:latin typeface="Arial" pitchFamily="34" charset="0"/>
                <a:cs typeface="Arial" pitchFamily="34" charset="0"/>
              </a:rPr>
              <a:t>СибГАУ</a:t>
            </a:r>
            <a:r>
              <a:rPr lang="ru-RU" altLang="ru-RU" sz="1800" dirty="0">
                <a:latin typeface="Arial" pitchFamily="34" charset="0"/>
                <a:cs typeface="Arial" pitchFamily="34" charset="0"/>
              </a:rPr>
              <a:t>)</a:t>
            </a:r>
            <a:endParaRPr lang="ru-RU" alt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7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AA91-A5B6-4261-B97F-ECF414307DD9}" type="slidenum">
              <a:rPr lang="en-US" altLang="ru-RU" smtClean="0"/>
              <a:pPr/>
              <a:t>10</a:t>
            </a:fld>
            <a:endParaRPr lang="en-US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516211"/>
            <a:ext cx="9023232" cy="4887585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0" y="44624"/>
            <a:ext cx="12192000" cy="471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dirty="0" smtClean="0"/>
              <a:t>Разработанное </a:t>
            </a:r>
            <a:r>
              <a:rPr lang="ru-RU" altLang="ru-RU" dirty="0"/>
              <a:t>ПО определения контурных признаков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298824"/>
            <a:ext cx="11064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В результате исследования разработано программное обеспечени</a:t>
            </a:r>
            <a:r>
              <a:rPr lang="ru-RU" sz="2400" b="1" dirty="0">
                <a:solidFill>
                  <a:schemeClr val="accent6"/>
                </a:solidFill>
              </a:rPr>
              <a:t>е</a:t>
            </a:r>
            <a:r>
              <a:rPr lang="ru-RU" sz="2400" b="1" dirty="0" smtClean="0">
                <a:solidFill>
                  <a:schemeClr val="accent6"/>
                </a:solidFill>
              </a:rPr>
              <a:t> определения контурных признаков 9-ю различными способами, с реализацией возможности перехода в оттенки серого из </a:t>
            </a:r>
            <a:r>
              <a:rPr lang="en-US" sz="2400" b="1" dirty="0" smtClean="0">
                <a:solidFill>
                  <a:schemeClr val="accent6"/>
                </a:solidFill>
              </a:rPr>
              <a:t>RGB</a:t>
            </a:r>
            <a:r>
              <a:rPr lang="ru-RU" sz="2400" b="1" dirty="0" smtClean="0">
                <a:solidFill>
                  <a:schemeClr val="accent6"/>
                </a:solidFill>
              </a:rPr>
              <a:t> в разных пропорциях, сохранения изображения и бинарной развертки</a:t>
            </a:r>
            <a:endParaRPr lang="ru-RU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3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44624"/>
            <a:ext cx="12192000" cy="471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dirty="0" smtClean="0"/>
              <a:t>Методы получения контурных признаков</a:t>
            </a:r>
            <a:endParaRPr lang="ru-RU" altLang="ru-RU" dirty="0"/>
          </a:p>
        </p:txBody>
      </p:sp>
      <p:pic>
        <p:nvPicPr>
          <p:cNvPr id="8" name="Рисунок 7" descr="C:\Users\v\Desktop\Institut\NIOKR\!Публичное\1 Идентификация по термограмме лица\Документация\Фильтр Гаусс Медианный_files\matrixBorder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 t="5866"/>
          <a:stretch/>
        </p:blipFill>
        <p:spPr bwMode="auto">
          <a:xfrm>
            <a:off x="8830265" y="518959"/>
            <a:ext cx="2885382" cy="3028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148E-7742-4656-88E1-3ABD36AD0DFA}" type="slidenum">
              <a:rPr lang="en-US" altLang="ru-RU" smtClean="0"/>
              <a:pPr/>
              <a:t>11</a:t>
            </a:fld>
            <a:endParaRPr lang="en-US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49796" y="3495934"/>
            <a:ext cx="3646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Обход изображения </a:t>
            </a:r>
            <a:endParaRPr lang="en-US" sz="2400" dirty="0" smtClean="0"/>
          </a:p>
          <a:p>
            <a:pPr algn="ctr"/>
            <a:r>
              <a:rPr lang="ru-RU" sz="2400" dirty="0"/>
              <a:t>м</a:t>
            </a:r>
            <a:r>
              <a:rPr lang="ru-RU" sz="2400" dirty="0" smtClean="0"/>
              <a:t>атрицей</a:t>
            </a:r>
            <a:r>
              <a:rPr lang="en-US" sz="2400" dirty="0" smtClean="0"/>
              <a:t> </a:t>
            </a:r>
            <a:r>
              <a:rPr lang="ru-RU" sz="2400" dirty="0" smtClean="0"/>
              <a:t>размером 3</a:t>
            </a:r>
            <a:r>
              <a:rPr lang="en-US" sz="2400" dirty="0" smtClean="0"/>
              <a:t>x3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321989" y="2130988"/>
            <a:ext cx="3931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Пример матрицы-свертки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algn="ctr"/>
            <a:r>
              <a:rPr lang="en-US" sz="2400" dirty="0" smtClean="0"/>
              <a:t>(</a:t>
            </a:r>
            <a:r>
              <a:rPr lang="ru-RU" sz="2400" dirty="0" smtClean="0"/>
              <a:t>оператор </a:t>
            </a:r>
            <a:r>
              <a:rPr lang="ru-RU" sz="2400" dirty="0" err="1" smtClean="0"/>
              <a:t>Шарра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722688"/>
              </p:ext>
            </p:extLst>
          </p:nvPr>
        </p:nvGraphicFramePr>
        <p:xfrm>
          <a:off x="44891" y="4365104"/>
          <a:ext cx="1209978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573">
                  <a:extLst>
                    <a:ext uri="{9D8B030D-6E8A-4147-A177-3AD203B41FA5}">
                      <a16:colId xmlns:a16="http://schemas.microsoft.com/office/drawing/2014/main" val="3816932828"/>
                    </a:ext>
                  </a:extLst>
                </a:gridCol>
                <a:gridCol w="1293105">
                  <a:extLst>
                    <a:ext uri="{9D8B030D-6E8A-4147-A177-3AD203B41FA5}">
                      <a16:colId xmlns:a16="http://schemas.microsoft.com/office/drawing/2014/main" val="1367305193"/>
                    </a:ext>
                  </a:extLst>
                </a:gridCol>
                <a:gridCol w="1345765">
                  <a:extLst>
                    <a:ext uri="{9D8B030D-6E8A-4147-A177-3AD203B41FA5}">
                      <a16:colId xmlns:a16="http://schemas.microsoft.com/office/drawing/2014/main" val="2248053631"/>
                    </a:ext>
                  </a:extLst>
                </a:gridCol>
                <a:gridCol w="1345765">
                  <a:extLst>
                    <a:ext uri="{9D8B030D-6E8A-4147-A177-3AD203B41FA5}">
                      <a16:colId xmlns:a16="http://schemas.microsoft.com/office/drawing/2014/main" val="308757612"/>
                    </a:ext>
                  </a:extLst>
                </a:gridCol>
                <a:gridCol w="1345765">
                  <a:extLst>
                    <a:ext uri="{9D8B030D-6E8A-4147-A177-3AD203B41FA5}">
                      <a16:colId xmlns:a16="http://schemas.microsoft.com/office/drawing/2014/main" val="3536653160"/>
                    </a:ext>
                  </a:extLst>
                </a:gridCol>
                <a:gridCol w="1345765">
                  <a:extLst>
                    <a:ext uri="{9D8B030D-6E8A-4147-A177-3AD203B41FA5}">
                      <a16:colId xmlns:a16="http://schemas.microsoft.com/office/drawing/2014/main" val="3440242127"/>
                    </a:ext>
                  </a:extLst>
                </a:gridCol>
                <a:gridCol w="1510355">
                  <a:extLst>
                    <a:ext uri="{9D8B030D-6E8A-4147-A177-3AD203B41FA5}">
                      <a16:colId xmlns:a16="http://schemas.microsoft.com/office/drawing/2014/main" val="2628628295"/>
                    </a:ext>
                  </a:extLst>
                </a:gridCol>
                <a:gridCol w="1345765">
                  <a:extLst>
                    <a:ext uri="{9D8B030D-6E8A-4147-A177-3AD203B41FA5}">
                      <a16:colId xmlns:a16="http://schemas.microsoft.com/office/drawing/2014/main" val="3302109922"/>
                    </a:ext>
                  </a:extLst>
                </a:gridCol>
                <a:gridCol w="1340923">
                  <a:extLst>
                    <a:ext uri="{9D8B030D-6E8A-4147-A177-3AD203B41FA5}">
                      <a16:colId xmlns:a16="http://schemas.microsoft.com/office/drawing/2014/main" val="2549588405"/>
                    </a:ext>
                  </a:extLst>
                </a:gridCol>
              </a:tblGrid>
              <a:tr h="115352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Хрящёва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мс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Шарра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мс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Собела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мс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Прюитта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мс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Робертса,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мс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 Робертса (быстрый),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мс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 Лапласа (лапласиан),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мс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Кирша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мс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Оператор Робинсона,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мс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438992"/>
                  </a:ext>
                </a:extLst>
              </a:tr>
              <a:tr h="28838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1379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896548"/>
                  </a:ext>
                </a:extLst>
              </a:tr>
            </a:tbl>
          </a:graphicData>
        </a:graphic>
      </p:graphicFrame>
      <p:pic>
        <p:nvPicPr>
          <p:cNvPr id="2049" name="Picture 1" descr="1Shar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040346"/>
            <a:ext cx="7760832" cy="114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2240" y="6076460"/>
            <a:ext cx="89650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+mn-lt"/>
                <a:ea typeface="Calibri" panose="020F0502020204030204" pitchFamily="34" charset="0"/>
              </a:rPr>
              <a:t>Результаты скорости преобразования для изображения размером </a:t>
            </a:r>
          </a:p>
          <a:p>
            <a:pPr algn="ctr"/>
            <a:r>
              <a:rPr lang="ru-RU" sz="2400" dirty="0" smtClean="0">
                <a:latin typeface="+mn-lt"/>
                <a:ea typeface="Calibri" panose="020F0502020204030204" pitchFamily="34" charset="0"/>
              </a:rPr>
              <a:t>2334x1086 </a:t>
            </a:r>
            <a:r>
              <a:rPr lang="ru-RU" sz="2400" dirty="0">
                <a:latin typeface="+mn-lt"/>
                <a:ea typeface="Calibri" panose="020F0502020204030204" pitchFamily="34" charset="0"/>
              </a:rPr>
              <a:t>пикселей</a:t>
            </a:r>
            <a:endParaRPr lang="ru-RU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76" y="3092767"/>
            <a:ext cx="8387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В результате исследования протестирована работа различных матриц-сверток для определения контурных признаков</a:t>
            </a:r>
            <a:endParaRPr lang="ru-RU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84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148E-7742-4656-88E1-3ABD36AD0DFA}" type="slidenum">
              <a:rPr lang="en-US" altLang="ru-RU" smtClean="0"/>
              <a:pPr/>
              <a:t>12</a:t>
            </a:fld>
            <a:endParaRPr lang="en-US" altLang="ru-RU" dirty="0"/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44624"/>
            <a:ext cx="12192000" cy="471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dirty="0" smtClean="0"/>
              <a:t>Выбор и доработка способа получения изотерм лица</a:t>
            </a:r>
            <a:endParaRPr lang="ru-RU" altLang="ru-RU" dirty="0"/>
          </a:p>
        </p:txBody>
      </p:sp>
      <p:pic>
        <p:nvPicPr>
          <p:cNvPr id="6146" name="Picture 2" descr="Обработка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764704"/>
            <a:ext cx="4321696" cy="2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Обработка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628241"/>
            <a:ext cx="5256584" cy="284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24544" y="3345634"/>
            <a:ext cx="58822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</a:rPr>
              <a:t>В результате исследования выбран лучший способ определения изотерм, который дает более стабильные результаты без излишней информации. Выбранный метод был усовершенствован благодаря переходу в оттенки серого 33</a:t>
            </a:r>
            <a:r>
              <a:rPr lang="en-US" sz="2000" b="1" dirty="0" smtClean="0">
                <a:solidFill>
                  <a:schemeClr val="accent6"/>
                </a:solidFill>
              </a:rPr>
              <a:t>R-34G-33B</a:t>
            </a:r>
            <a:r>
              <a:rPr lang="ru-RU" sz="2000" b="1" dirty="0" smtClean="0">
                <a:solidFill>
                  <a:schemeClr val="accent6"/>
                </a:solidFill>
              </a:rPr>
              <a:t>. Доработанный способ получает из открытой естественным образом части лица изотерму в 2 преобразования, вместо 5 преобразований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C:\Users\v\AppData\Local\Temp\SNAGHTML64810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2308651"/>
            <a:ext cx="1086928" cy="10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\AppData\Local\Temp\SNAGHTML648a1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656" y="2119129"/>
            <a:ext cx="1296144" cy="140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\AppData\Local\Temp\SNAGHTML649ea0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79" y="3581642"/>
            <a:ext cx="942309" cy="10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75" y="4849166"/>
            <a:ext cx="1738869" cy="6955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4850861"/>
            <a:ext cx="1707979" cy="683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4849166"/>
            <a:ext cx="1712214" cy="6848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-131014" y="5643592"/>
            <a:ext cx="454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Улучшенный способ: </a:t>
            </a:r>
          </a:p>
          <a:p>
            <a:pPr algn="ctr"/>
            <a:r>
              <a:rPr lang="ru-RU" sz="2400" dirty="0" smtClean="0"/>
              <a:t>2 преобразования, вместо 5</a:t>
            </a:r>
            <a:endParaRPr lang="ru-RU" sz="2400" dirty="0"/>
          </a:p>
        </p:txBody>
      </p:sp>
      <p:pic>
        <p:nvPicPr>
          <p:cNvPr id="21" name="Picture 2" descr="C:\Users\v\AppData\Local\Temp\SNAGHTML64810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39" y="5544713"/>
            <a:ext cx="1086928" cy="10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v\AppData\Local\Temp\SNAGHTML64810e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448" y="5589849"/>
            <a:ext cx="1086928" cy="102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68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44624"/>
            <a:ext cx="12192000" cy="471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dirty="0" smtClean="0"/>
              <a:t>Сравнение биометрических образцов</a:t>
            </a:r>
            <a:endParaRPr lang="ru-RU" alt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148E-7742-4656-88E1-3ABD36AD0DFA}" type="slidenum">
              <a:rPr lang="en-US" altLang="ru-RU" smtClean="0"/>
              <a:pPr/>
              <a:t>13</a:t>
            </a:fld>
            <a:endParaRPr lang="en-US" alt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77082" y="778548"/>
            <a:ext cx="36411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Разная температура:</a:t>
            </a:r>
          </a:p>
          <a:p>
            <a:pPr algn="ctr"/>
            <a:r>
              <a:rPr lang="ru-RU" dirty="0" smtClean="0"/>
              <a:t>слева +25°С, </a:t>
            </a:r>
          </a:p>
          <a:p>
            <a:pPr algn="ctr"/>
            <a:r>
              <a:rPr lang="ru-RU" dirty="0" smtClean="0"/>
              <a:t>справа -15°С. </a:t>
            </a:r>
          </a:p>
          <a:p>
            <a:pPr algn="ctr"/>
            <a:r>
              <a:rPr lang="ru-RU" dirty="0" smtClean="0"/>
              <a:t>Более 10 минут воздействия температуры окружающей среды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12188" y="3583793"/>
            <a:ext cx="2970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Снимки с небольшим изменением ракурса и интервалом времени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9453611" y="2732016"/>
            <a:ext cx="27540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</a:rPr>
              <a:t>В результате исследования </a:t>
            </a:r>
            <a:r>
              <a:rPr lang="ru-RU" sz="2000" b="1" smtClean="0">
                <a:solidFill>
                  <a:schemeClr val="accent6"/>
                </a:solidFill>
              </a:rPr>
              <a:t>создана экспериментальная база </a:t>
            </a:r>
            <a:r>
              <a:rPr lang="ru-RU" sz="2000" b="1" dirty="0" smtClean="0">
                <a:solidFill>
                  <a:schemeClr val="accent6"/>
                </a:solidFill>
              </a:rPr>
              <a:t>из более чем 100 образцов изотерм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4616237" y="5221781"/>
            <a:ext cx="4790097" cy="1519587"/>
            <a:chOff x="4417490" y="5010803"/>
            <a:chExt cx="4341247" cy="13771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7490" y="5010803"/>
              <a:ext cx="1412574" cy="565029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363" y="5010803"/>
              <a:ext cx="1398815" cy="559525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332" y="5832444"/>
              <a:ext cx="1388889" cy="555555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2280" y="5839525"/>
              <a:ext cx="1371185" cy="54847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844063" y="5105899"/>
              <a:ext cx="914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Лицо 6</a:t>
              </a:r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844063" y="5925555"/>
              <a:ext cx="914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Лицо 7</a:t>
              </a:r>
              <a:endParaRPr lang="ru-RU" dirty="0"/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609705" y="3283113"/>
            <a:ext cx="4702059" cy="1523277"/>
            <a:chOff x="4609705" y="3283113"/>
            <a:chExt cx="4702059" cy="1523277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705" y="4185556"/>
              <a:ext cx="1552087" cy="62083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397090" y="3407134"/>
              <a:ext cx="914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Лицо 4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97090" y="4265049"/>
              <a:ext cx="914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Лицо 5</a:t>
              </a:r>
              <a:endParaRPr lang="ru-RU" dirty="0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769" y="3284191"/>
              <a:ext cx="1545555" cy="618221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93" y="3283113"/>
              <a:ext cx="1543439" cy="61737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377" y="4142973"/>
              <a:ext cx="1542899" cy="617159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4613796" y="479773"/>
            <a:ext cx="4697968" cy="2342769"/>
            <a:chOff x="4613796" y="479773"/>
            <a:chExt cx="4697968" cy="2342769"/>
          </a:xfrm>
        </p:grpSpPr>
        <p:sp>
          <p:nvSpPr>
            <p:cNvPr id="13" name="TextBox 12"/>
            <p:cNvSpPr txBox="1"/>
            <p:nvPr/>
          </p:nvSpPr>
          <p:spPr>
            <a:xfrm>
              <a:off x="8397090" y="599048"/>
              <a:ext cx="914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Лицо 1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97090" y="1465264"/>
              <a:ext cx="914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Лицо 2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397090" y="2324663"/>
              <a:ext cx="914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Лицо 3</a:t>
              </a:r>
              <a:endParaRPr lang="ru-RU" dirty="0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3796" y="479773"/>
              <a:ext cx="1543439" cy="617375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5693" y="479774"/>
              <a:ext cx="1543439" cy="61737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769" y="1346601"/>
              <a:ext cx="1545555" cy="618221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377" y="1341243"/>
              <a:ext cx="1543439" cy="61737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6237" y="2201708"/>
              <a:ext cx="1552087" cy="620834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2069" y="2202712"/>
              <a:ext cx="1547063" cy="618825"/>
            </a:xfrm>
            <a:prstGeom prst="rect">
              <a:avLst/>
            </a:prstGeom>
          </p:spPr>
        </p:pic>
      </p:grpSp>
      <p:pic>
        <p:nvPicPr>
          <p:cNvPr id="1028" name="Picture 4" descr="C:\Users\v\AppData\Local\Temp\SNAGHTML67ca80d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69" y="479773"/>
            <a:ext cx="715551" cy="23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v\AppData\Local\Temp\SNAGHTML67ca80d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94" y="3284527"/>
            <a:ext cx="715551" cy="152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:\Users\v\AppData\Local\Temp\SNAGHTML67ca80d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68" y="5219505"/>
            <a:ext cx="715551" cy="152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19336" y="5657270"/>
            <a:ext cx="3756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Снимки с полугодовым интервалом </a:t>
            </a:r>
          </a:p>
        </p:txBody>
      </p:sp>
    </p:spTree>
    <p:extLst>
      <p:ext uri="{BB962C8B-B14F-4D97-AF65-F5344CB8AC3E}">
        <p14:creationId xmlns:p14="http://schemas.microsoft.com/office/powerpoint/2010/main" val="804089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148E-7742-4656-88E1-3ABD36AD0DFA}" type="slidenum">
              <a:rPr lang="en-US" altLang="ru-RU" smtClean="0"/>
              <a:pPr/>
              <a:t>14</a:t>
            </a:fld>
            <a:endParaRPr lang="en-US" altLang="ru-RU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5079" y="44624"/>
            <a:ext cx="12166921" cy="471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mtClean="0"/>
              <a:t>Исследование </a:t>
            </a:r>
            <a:r>
              <a:rPr lang="ru-RU" dirty="0" smtClean="0"/>
              <a:t>конфигураций сетей многослойного персептрона</a:t>
            </a:r>
            <a:endParaRPr lang="ru-RU" alt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119336" y="533051"/>
          <a:ext cx="11953328" cy="6151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800">
                  <a:extLst>
                    <a:ext uri="{9D8B030D-6E8A-4147-A177-3AD203B41FA5}">
                      <a16:colId xmlns:a16="http://schemas.microsoft.com/office/drawing/2014/main" val="1502843549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60943753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4132956974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090216873"/>
                    </a:ext>
                  </a:extLst>
                </a:gridCol>
              </a:tblGrid>
              <a:tr h="11264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Конфигурация </a:t>
                      </a:r>
                      <a:r>
                        <a:rPr lang="ru-RU" sz="2800" dirty="0" smtClean="0">
                          <a:effectLst/>
                        </a:rPr>
                        <a:t>нейронной сети МП,</a:t>
                      </a:r>
                      <a:r>
                        <a:rPr lang="ru-RU" sz="2800" baseline="0" dirty="0" smtClean="0">
                          <a:effectLst/>
                        </a:rPr>
                        <a:t> 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aseline="0" dirty="0" smtClean="0">
                          <a:effectLst/>
                        </a:rPr>
                        <a:t>метод</a:t>
                      </a:r>
                      <a:r>
                        <a:rPr lang="ru-RU" sz="2800" dirty="0" smtClean="0">
                          <a:effectLst/>
                        </a:rPr>
                        <a:t> обучения «Дельта-дельта-с-чертой</a:t>
                      </a:r>
                      <a:r>
                        <a:rPr lang="ru-RU" sz="2800" dirty="0">
                          <a:effectLst/>
                        </a:rPr>
                        <a:t>»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Ошибка </a:t>
                      </a: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обучения 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(33 образца)</a:t>
                      </a:r>
                      <a:endParaRPr lang="ru-RU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Контрольная ошибка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(47 образцов)</a:t>
                      </a:r>
                      <a:endParaRPr lang="ru-RU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Переобучение</a:t>
                      </a:r>
                      <a:endParaRPr lang="ru-RU" sz="2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2380759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4000:4000-500-500-26:1, 600 эпох, 0.01,0.01,0.8,0.5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6,47 </a:t>
                      </a:r>
                      <a:r>
                        <a:rPr lang="ru-RU" sz="2400" dirty="0" smtClean="0">
                          <a:effectLst/>
                        </a:rPr>
                        <a:t>* 10</a:t>
                      </a:r>
                      <a:r>
                        <a:rPr lang="ru-RU" sz="2400" baseline="30000" dirty="0" smtClean="0">
                          <a:effectLst/>
                        </a:rPr>
                        <a:t>-8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21,53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05168878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4000:4000-700-700-26:1</a:t>
                      </a:r>
                      <a:r>
                        <a:rPr lang="ru-RU" sz="2400" dirty="0">
                          <a:effectLst/>
                        </a:rPr>
                        <a:t>, </a:t>
                      </a:r>
                      <a:r>
                        <a:rPr lang="ru-RU" sz="2400" dirty="0" smtClean="0">
                          <a:effectLst/>
                        </a:rPr>
                        <a:t>500 эпох, 0.006,0.006,0.48,0.3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3,52 </a:t>
                      </a:r>
                      <a:r>
                        <a:rPr lang="ru-RU" sz="2400" dirty="0">
                          <a:effectLst/>
                        </a:rPr>
                        <a:t>* </a:t>
                      </a:r>
                      <a:r>
                        <a:rPr lang="ru-RU" sz="2400" dirty="0" smtClean="0">
                          <a:effectLst/>
                        </a:rPr>
                        <a:t>10</a:t>
                      </a:r>
                      <a:r>
                        <a:rPr lang="ru-RU" sz="2400" baseline="30000" dirty="0" smtClean="0">
                          <a:effectLst/>
                        </a:rPr>
                        <a:t>-8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32,24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есть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8007668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4000:4000-600-600-26:1, 500 эпох,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0.01,0.01,0.8,0.5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1,10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</a:t>
                      </a:r>
                      <a:r>
                        <a:rPr lang="ru-RU" sz="2400" dirty="0" smtClean="0">
                          <a:effectLst/>
                        </a:rPr>
                        <a:t>10</a:t>
                      </a:r>
                      <a:r>
                        <a:rPr lang="ru-RU" sz="2400" baseline="30000" dirty="0" smtClean="0">
                          <a:effectLst/>
                        </a:rPr>
                        <a:t>-7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17,20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6178431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4000:4000-500-500-26:1, 500 эпох,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0.01,0.01,0.8,0.5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2,23</a:t>
                      </a: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 </a:t>
                      </a:r>
                      <a:r>
                        <a:rPr lang="ru-RU" sz="2400" dirty="0" smtClean="0">
                          <a:effectLst/>
                        </a:rPr>
                        <a:t>10</a:t>
                      </a:r>
                      <a:r>
                        <a:rPr lang="ru-RU" sz="2400" baseline="30000" dirty="0" smtClean="0">
                          <a:effectLst/>
                        </a:rPr>
                        <a:t>-7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16,40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84585392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4000:4000-500-500-26:1, 100 эпох,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0.01,0.01,0.8,0.5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1,84 * </a:t>
                      </a:r>
                      <a:r>
                        <a:rPr lang="ru-RU" sz="2400" dirty="0" smtClean="0">
                          <a:effectLst/>
                        </a:rPr>
                        <a:t>10</a:t>
                      </a:r>
                      <a:r>
                        <a:rPr lang="ru-RU" sz="2400" baseline="30000" dirty="0" smtClean="0">
                          <a:effectLst/>
                        </a:rPr>
                        <a:t>-6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18,07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263598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4000:4000-300-300-26:1, 60 эпох,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0.01,0.01,0.8,0.5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2,30 * </a:t>
                      </a:r>
                      <a:r>
                        <a:rPr lang="ru-RU" sz="2400" dirty="0" smtClean="0">
                          <a:effectLst/>
                        </a:rPr>
                        <a:t>10</a:t>
                      </a:r>
                      <a:r>
                        <a:rPr lang="ru-RU" sz="2400" baseline="30000" dirty="0" smtClean="0">
                          <a:effectLst/>
                        </a:rPr>
                        <a:t>-5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13,09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3577134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4000:4000-200-200-26:1, 20 эпох,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0.01,0.01,0.8,0.5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2,89 * </a:t>
                      </a:r>
                      <a:r>
                        <a:rPr lang="ru-RU" sz="2400" dirty="0" smtClean="0">
                          <a:effectLst/>
                        </a:rPr>
                        <a:t>10</a:t>
                      </a:r>
                      <a:r>
                        <a:rPr lang="ru-RU" sz="2400" baseline="30000" dirty="0" smtClean="0">
                          <a:effectLst/>
                        </a:rPr>
                        <a:t>-3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12,7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1108800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4000:4000-50-50-26:1, 20 эпох,</a:t>
                      </a:r>
                      <a:r>
                        <a:rPr lang="ru-RU" sz="2400" baseline="0" dirty="0" smtClean="0">
                          <a:effectLst/>
                        </a:rPr>
                        <a:t> </a:t>
                      </a:r>
                      <a:r>
                        <a:rPr lang="ru-RU" sz="2400" dirty="0" smtClean="0">
                          <a:effectLst/>
                        </a:rPr>
                        <a:t>0.01,0.01,0.8,0.5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4,47 * </a:t>
                      </a:r>
                      <a:r>
                        <a:rPr lang="ru-RU" sz="2400" dirty="0" smtClean="0">
                          <a:effectLst/>
                        </a:rPr>
                        <a:t>10</a:t>
                      </a:r>
                      <a:r>
                        <a:rPr lang="ru-RU" sz="2400" baseline="30000" dirty="0" smtClean="0">
                          <a:effectLst/>
                        </a:rPr>
                        <a:t>-1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6,85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440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499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148E-7742-4656-88E1-3ABD36AD0DFA}" type="slidenum">
              <a:rPr lang="en-US" altLang="ru-RU" smtClean="0"/>
              <a:pPr/>
              <a:t>15</a:t>
            </a:fld>
            <a:endParaRPr lang="en-US" altLang="ru-RU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5079" y="44624"/>
            <a:ext cx="12166921" cy="471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Результат работы сети многослойного персептрона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t="161" r="1"/>
          <a:stretch/>
        </p:blipFill>
        <p:spPr>
          <a:xfrm>
            <a:off x="1670556" y="516211"/>
            <a:ext cx="8875965" cy="62818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96688" y="987798"/>
            <a:ext cx="2520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/>
                </a:solidFill>
              </a:rPr>
              <a:t>В результате исследования были протестированы более 20 конфигураций нейронной сети МП и выбрана наиболее оптимальная сеть без переобучения и</a:t>
            </a:r>
            <a:r>
              <a:rPr lang="en-US" sz="1600" b="1" dirty="0" smtClean="0">
                <a:solidFill>
                  <a:schemeClr val="accent6"/>
                </a:solidFill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</a:rPr>
              <a:t>с наименьшими показателями ошибки обучения и контрольной ошибки, исходя из задачи сведения к нулю вероятности пропуска несанкционированного лица</a:t>
            </a:r>
            <a:endParaRPr lang="ru-RU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148E-7742-4656-88E1-3ABD36AD0DFA}" type="slidenum">
              <a:rPr lang="en-US" altLang="ru-RU" smtClean="0"/>
              <a:pPr/>
              <a:t>16</a:t>
            </a:fld>
            <a:endParaRPr lang="en-US" altLang="ru-RU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5079" y="44624"/>
            <a:ext cx="12166921" cy="471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Результат работы вероятностной нейронной сети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47" y="516211"/>
            <a:ext cx="8901384" cy="6268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96688" y="987798"/>
            <a:ext cx="252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/>
                </a:solidFill>
              </a:rPr>
              <a:t>В результате исследования была определена конфигурация вероятностной нейронной сети с наименьшими показателями </a:t>
            </a:r>
            <a:r>
              <a:rPr lang="en-US" sz="1600" b="1" dirty="0" smtClean="0">
                <a:solidFill>
                  <a:schemeClr val="accent6"/>
                </a:solidFill>
              </a:rPr>
              <a:t>FRR </a:t>
            </a:r>
            <a:r>
              <a:rPr lang="ru-RU" sz="1600" b="1" dirty="0" smtClean="0">
                <a:solidFill>
                  <a:schemeClr val="accent6"/>
                </a:solidFill>
              </a:rPr>
              <a:t>и </a:t>
            </a:r>
            <a:r>
              <a:rPr lang="en-US" sz="1600" b="1" dirty="0" smtClean="0">
                <a:solidFill>
                  <a:schemeClr val="accent6"/>
                </a:solidFill>
              </a:rPr>
              <a:t>FAR</a:t>
            </a:r>
            <a:r>
              <a:rPr lang="ru-RU" sz="1600" b="1" dirty="0" smtClean="0">
                <a:solidFill>
                  <a:schemeClr val="accent6"/>
                </a:solidFill>
              </a:rPr>
              <a:t> для тестируемой выборки</a:t>
            </a:r>
            <a:endParaRPr lang="ru-RU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34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148E-7742-4656-88E1-3ABD36AD0DFA}" type="slidenum">
              <a:rPr lang="en-US" altLang="ru-RU" smtClean="0"/>
              <a:pPr/>
              <a:t>17</a:t>
            </a:fld>
            <a:endParaRPr lang="en-US" altLang="ru-RU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5079" y="44624"/>
            <a:ext cx="12166921" cy="471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dirty="0" smtClean="0"/>
              <a:t>Итоговые результаты тестирования образцов в нейронной сети</a:t>
            </a:r>
            <a:endParaRPr lang="ru-RU" altLang="ru-RU" dirty="0"/>
          </a:p>
        </p:txBody>
      </p:sp>
      <p:pic>
        <p:nvPicPr>
          <p:cNvPr id="15" name="Рисунок 14"/>
          <p:cNvPicPr/>
          <p:nvPr/>
        </p:nvPicPr>
        <p:blipFill rotWithShape="1">
          <a:blip r:embed="rId2"/>
          <a:srcRect b="66765"/>
          <a:stretch/>
        </p:blipFill>
        <p:spPr>
          <a:xfrm>
            <a:off x="64912" y="3660996"/>
            <a:ext cx="12018096" cy="2778646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44535"/>
              </p:ext>
            </p:extLst>
          </p:nvPr>
        </p:nvGraphicFramePr>
        <p:xfrm>
          <a:off x="136920" y="538347"/>
          <a:ext cx="11903773" cy="3043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9253">
                  <a:extLst>
                    <a:ext uri="{9D8B030D-6E8A-4147-A177-3AD203B41FA5}">
                      <a16:colId xmlns:a16="http://schemas.microsoft.com/office/drawing/2014/main" val="1502843549"/>
                    </a:ext>
                  </a:extLst>
                </a:gridCol>
                <a:gridCol w="1978630">
                  <a:extLst>
                    <a:ext uri="{9D8B030D-6E8A-4147-A177-3AD203B41FA5}">
                      <a16:colId xmlns:a16="http://schemas.microsoft.com/office/drawing/2014/main" val="1609437539"/>
                    </a:ext>
                  </a:extLst>
                </a:gridCol>
                <a:gridCol w="1978630">
                  <a:extLst>
                    <a:ext uri="{9D8B030D-6E8A-4147-A177-3AD203B41FA5}">
                      <a16:colId xmlns:a16="http://schemas.microsoft.com/office/drawing/2014/main" val="1496801851"/>
                    </a:ext>
                  </a:extLst>
                </a:gridCol>
                <a:gridCol w="1978630">
                  <a:extLst>
                    <a:ext uri="{9D8B030D-6E8A-4147-A177-3AD203B41FA5}">
                      <a16:colId xmlns:a16="http://schemas.microsoft.com/office/drawing/2014/main" val="4132956974"/>
                    </a:ext>
                  </a:extLst>
                </a:gridCol>
                <a:gridCol w="1978630">
                  <a:extLst>
                    <a:ext uri="{9D8B030D-6E8A-4147-A177-3AD203B41FA5}">
                      <a16:colId xmlns:a16="http://schemas.microsoft.com/office/drawing/2014/main" val="441817725"/>
                    </a:ext>
                  </a:extLst>
                </a:gridCol>
              </a:tblGrid>
              <a:tr h="66602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результате исследования определения характеристики</a:t>
                      </a:r>
                      <a:r>
                        <a:rPr lang="ru-RU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FRR </a:t>
                      </a:r>
                      <a:r>
                        <a:rPr lang="ru-RU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en-US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FAR </a:t>
                      </a:r>
                      <a:r>
                        <a:rPr lang="ru-RU" sz="2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биометрических </a:t>
                      </a:r>
                      <a:r>
                        <a:rPr lang="ru-RU" sz="24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обазцов</a:t>
                      </a:r>
                      <a:endParaRPr lang="ru-RU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МП 4000:4000-500-500-26:1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ВНС 4000:4000-33-26:1</a:t>
                      </a:r>
                    </a:p>
                  </a:txBody>
                  <a:tcPr marL="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380759"/>
                  </a:ext>
                </a:extLst>
              </a:tr>
              <a:tr h="8712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Все классы контрольных образцов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Без классов</a:t>
                      </a:r>
                      <a:r>
                        <a:rPr lang="ru-RU" sz="1800" baseline="0" dirty="0" smtClean="0">
                          <a:effectLst/>
                        </a:rPr>
                        <a:t> с малым количеством образцов</a:t>
                      </a:r>
                      <a:endParaRPr lang="ru-RU" sz="1800" dirty="0" smtClean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Все классы контрольных образцов</a:t>
                      </a:r>
                    </a:p>
                  </a:txBody>
                  <a:tcPr marL="0" marR="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Без классов</a:t>
                      </a:r>
                      <a:r>
                        <a:rPr lang="ru-RU" sz="1800" baseline="0" dirty="0" smtClean="0">
                          <a:effectLst/>
                        </a:rPr>
                        <a:t> с малым количеством образцов</a:t>
                      </a:r>
                      <a:endParaRPr lang="ru-RU" sz="1800" dirty="0" smtClean="0"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57595015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FRR</a:t>
                      </a:r>
                      <a:r>
                        <a:rPr lang="ru-RU" sz="2400" dirty="0" smtClean="0">
                          <a:effectLst/>
                        </a:rPr>
                        <a:t>, %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ru-RU" sz="24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ru-RU" sz="1800" dirty="0" smtClean="0">
                          <a:effectLst/>
                        </a:rPr>
                        <a:t>не</a:t>
                      </a:r>
                      <a:r>
                        <a:rPr lang="ru-RU" sz="1800" baseline="0" dirty="0" smtClean="0">
                          <a:effectLst/>
                        </a:rPr>
                        <a:t> пропуск санкционированного лица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ru-RU" sz="1800" dirty="0" smtClean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05168878"/>
                  </a:ext>
                </a:extLst>
              </a:tr>
              <a:tr h="5632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FAR</a:t>
                      </a:r>
                      <a:r>
                        <a:rPr lang="ru-RU" sz="2400" dirty="0" smtClean="0">
                          <a:effectLst/>
                        </a:rPr>
                        <a:t>, %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ru-RU" sz="24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ru-RU" sz="1800" dirty="0" smtClean="0">
                          <a:effectLst/>
                        </a:rPr>
                        <a:t>пропуск не санкционированного</a:t>
                      </a:r>
                      <a:r>
                        <a:rPr lang="ru-RU" sz="1800" baseline="0" dirty="0" smtClean="0">
                          <a:effectLst/>
                        </a:rPr>
                        <a:t> лица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ru-RU" sz="1800" dirty="0" smtClean="0">
                        <a:effectLst/>
                      </a:endParaRPr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4800766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30347" y="6439642"/>
            <a:ext cx="508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Пример входных данных нейронной сети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157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12192000" cy="47158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dirty="0" smtClean="0"/>
              <a:t>Итоги </a:t>
            </a:r>
            <a:endParaRPr lang="en-US" altLang="ru-RU" sz="2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AA91-A5B6-4261-B97F-ECF414307DD9}" type="slidenum">
              <a:rPr lang="en-US" altLang="ru-RU" smtClean="0"/>
              <a:pPr/>
              <a:t>18</a:t>
            </a:fld>
            <a:endParaRPr lang="en-US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04664"/>
            <a:ext cx="1207266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разработан алгоритм идентификации по термограмме лица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создана </a:t>
            </a: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 описана с учетом модели нарушителя модель СКУД повышающая надежность существующих решений и убирающая возможность использования </a:t>
            </a: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муляжа-маски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протестированы различные режимы перехода в оттенки серого и наложения карты градиента, которые использованы для улучшения алгоритма получения изотерм лица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разработан и протестирован на 35 образцах метод определения контура лиц на термограммах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определены конфигурационные характеристики метода выделения овала лица под разрабатываемый алгоритм идентификации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разработан метод получения биометрического образца открытой естественным образом части лица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разработано </a:t>
            </a: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программное обеспечения определения контурных признаков 9-ю различными способами, с реализацией возможности перехода в оттенки серого из RGB в разных пропорциях, сохранения изображения и бинарной </a:t>
            </a: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развертки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протестирована </a:t>
            </a: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работа различных матриц-сверток для определения контурных </a:t>
            </a: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признаков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выбран </a:t>
            </a: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лучший способ определения изотерм, который дает более стабильные результаты без излишней информации. Выбранный метод был усовершенствован благодаря переходу в оттенки серого 33R-34G-33B. Доработанный способ получает из открытой естественным образом части лица изотерму в 2 преобразования, вместо 5 </a:t>
            </a: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преобразований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создана </a:t>
            </a: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база из более чем 100 образцов </a:t>
            </a: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изотерм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протестированы </a:t>
            </a: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более 20 конфигураций нейронной сети МП и выбрана наиболее оптимальная сеть без переобучения и наилучшими показателями ошибки обучения и контрольной ошибки, исходя из задачи сведения к нулю вероятности пропуска несанкционированного </a:t>
            </a: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лица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определена </a:t>
            </a: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конфигурация вероятностной нейронной сети с наилучшими показателями FRR и FAR </a:t>
            </a: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тестируемой выборки</a:t>
            </a:r>
            <a:endParaRPr lang="ru-RU" sz="2200" dirty="0" smtClean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14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AA91-A5B6-4261-B97F-ECF414307DD9}" type="slidenum">
              <a:rPr lang="en-US" altLang="ru-RU" smtClean="0"/>
              <a:pPr/>
              <a:t>19</a:t>
            </a:fld>
            <a:endParaRPr lang="en-US" altLang="ru-RU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77093"/>
            <a:ext cx="12144672" cy="471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altLang="ru-RU" dirty="0" smtClean="0"/>
              <a:t>Перспективы</a:t>
            </a:r>
            <a:endParaRPr lang="en-US" alt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004" y="551539"/>
            <a:ext cx="120726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рассмотреть 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выделение изотерм цветного изображения без преобразования </a:t>
            </a:r>
            <a:r>
              <a:rPr lang="ru-RU" sz="2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grayscale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ru-RU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бит, произвести выравнивание белого цвета при переводе в оттенки и 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улучшения качества распознавания при проведении аутентификации вместо идентификации;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спроектировать 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методологию обучения нейронной сети в зависимости от условий окружающей среды (количество образцов и ракурсов для одного лица, диапазон рабочих температур, время повторного получения биометрического образца, степень повреждений, </a:t>
            </a:r>
            <a:r>
              <a:rPr lang="ru-RU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ухудшающая 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качество распознавания).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создать 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программу автоматической обработки и выделения </a:t>
            </a:r>
            <a:r>
              <a:rPr lang="ru-RU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биометрических 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образцов матриц температур из видеопотока прибора </a:t>
            </a:r>
            <a:r>
              <a:rPr lang="ru-RU" sz="22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Testo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875-1 или </a:t>
            </a:r>
            <a:r>
              <a:rPr lang="ru-RU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любого 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другого сенсора;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плана экспериментов, калибровка параметров алгоритма для повышения качества, стабильности выделения и распознавания биометрических образцов при их динамическом изменении;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автоматизация 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процесса обучения и распознавания биометрический </a:t>
            </a:r>
            <a:r>
              <a:rPr lang="ru-RU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образцов 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нейронной сети;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доработка 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 калибровка в ходе использования;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разработка 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полного комплекса СКУД и встраивание в него прибора </a:t>
            </a:r>
            <a:r>
              <a:rPr lang="ru-RU" sz="2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распознавания</a:t>
            </a:r>
            <a:r>
              <a:rPr lang="ru-RU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5647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4AA91-A5B6-4261-B97F-ECF414307DD9}" type="slidenum">
              <a:rPr lang="en-US" altLang="ru-RU" smtClean="0"/>
              <a:pPr/>
              <a:t>2</a:t>
            </a:fld>
            <a:endParaRPr lang="en-US" altLang="ru-RU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44623"/>
            <a:ext cx="12192000" cy="6676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altLang="ru-RU" sz="2500" dirty="0"/>
              <a:t>Цель</a:t>
            </a:r>
            <a:r>
              <a:rPr lang="ru-RU" altLang="ru-RU" sz="2500" dirty="0" smtClean="0"/>
              <a:t>:</a:t>
            </a:r>
            <a:endParaRPr lang="ru-RU" sz="2500" dirty="0" smtClean="0"/>
          </a:p>
          <a:p>
            <a:pPr algn="just" fontAlgn="auto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2500" dirty="0" smtClean="0"/>
              <a:t>создание </a:t>
            </a:r>
            <a:r>
              <a:rPr lang="ru-RU" sz="2500" dirty="0"/>
              <a:t>алгоритма автоматической идентификации субъекта доступа по термограмме лица для его использования в средствах контроля и управления доступом</a:t>
            </a:r>
            <a:r>
              <a:rPr lang="ru-RU" altLang="ru-RU" sz="2500" dirty="0" smtClean="0"/>
              <a:t>.</a:t>
            </a:r>
          </a:p>
          <a:p>
            <a:pPr marL="0" indent="0" algn="just" fontAlgn="auto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altLang="ru-RU" sz="2500" dirty="0"/>
              <a:t>Задачи</a:t>
            </a:r>
            <a:r>
              <a:rPr lang="ru-RU" altLang="ru-RU" sz="2500" dirty="0" smtClean="0"/>
              <a:t>:</a:t>
            </a:r>
          </a:p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ru-RU" sz="2500" dirty="0"/>
              <a:t>анализ теоретических материалов, постановка проблемы и проектирование модели системы идентификации по термограмме </a:t>
            </a:r>
            <a:r>
              <a:rPr lang="ru-RU" sz="2500" dirty="0" smtClean="0"/>
              <a:t>лица, предложение пути улучшения существующих СКУД;</a:t>
            </a:r>
            <a:endParaRPr lang="ru-RU" sz="2500" dirty="0"/>
          </a:p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ru-RU" sz="2500" dirty="0"/>
              <a:t>формирование набора средств и методов необходимых для обработки информации на термограммах, его обобщение, фильтрация и доработка</a:t>
            </a:r>
            <a:r>
              <a:rPr lang="ru-RU" sz="2500" dirty="0" smtClean="0"/>
              <a:t>;</a:t>
            </a:r>
            <a:endParaRPr lang="ru-RU" sz="2500" dirty="0"/>
          </a:p>
          <a:p>
            <a:pPr algn="just">
              <a:lnSpc>
                <a:spcPct val="150000"/>
              </a:lnSpc>
              <a:spcBef>
                <a:spcPts val="800"/>
              </a:spcBef>
            </a:pPr>
            <a:r>
              <a:rPr lang="ru-RU" sz="2500" dirty="0"/>
              <a:t>разработка и тестирование алгоритма идентификации по термограмме лица</a:t>
            </a:r>
            <a:r>
              <a:rPr lang="ru-RU" sz="2500" dirty="0" smtClean="0"/>
              <a:t>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4037097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2" name="WordArt 6"/>
          <p:cNvSpPr>
            <a:spLocks noChangeArrowheads="1" noChangeShapeType="1" noTextEdit="1"/>
          </p:cNvSpPr>
          <p:nvPr/>
        </p:nvSpPr>
        <p:spPr bwMode="gray">
          <a:xfrm>
            <a:off x="1775520" y="2924944"/>
            <a:ext cx="8784976" cy="86409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Спасибо за внимание</a:t>
            </a:r>
            <a:r>
              <a:rPr lang="en-US" sz="3600" b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!</a:t>
            </a:r>
            <a:endParaRPr lang="ru-RU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44624"/>
            <a:ext cx="12192000" cy="471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dirty="0" smtClean="0"/>
              <a:t>Модель СКУД</a:t>
            </a:r>
            <a:r>
              <a:rPr lang="en-US" altLang="ru-RU" dirty="0"/>
              <a:t> </a:t>
            </a:r>
            <a:r>
              <a:rPr lang="ru-RU" altLang="ru-RU" dirty="0" smtClean="0"/>
              <a:t>нивелирующая недостатки существующих решений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148E-7742-4656-88E1-3ABD36AD0DFA}" type="slidenum">
              <a:rPr lang="en-US" altLang="ru-RU" smtClean="0"/>
              <a:pPr/>
              <a:t>3</a:t>
            </a:fld>
            <a:endParaRPr lang="en-US" altLang="ru-RU" dirty="0"/>
          </a:p>
        </p:txBody>
      </p:sp>
      <p:pic>
        <p:nvPicPr>
          <p:cNvPr id="1028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594897"/>
            <a:ext cx="6624429" cy="492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9336" y="5572589"/>
            <a:ext cx="10992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В результате исследования создана и описана с учетом модели нарушителя модель СКУД повышающая надежность существующих решений и убирающая возможность использования муляжа-маски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579993"/>
            <a:ext cx="2901135" cy="49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3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44624"/>
            <a:ext cx="12192000" cy="471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dirty="0" smtClean="0"/>
              <a:t>Концептуальная схема алгоритма идентификации по термограмме лица </a:t>
            </a: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148E-7742-4656-88E1-3ABD36AD0DFA}" type="slidenum">
              <a:rPr lang="en-US" altLang="ru-RU" smtClean="0"/>
              <a:pPr/>
              <a:t>4</a:t>
            </a:fld>
            <a:endParaRPr lang="en-US" altLang="ru-RU" dirty="0"/>
          </a:p>
        </p:txBody>
      </p:sp>
      <p:pic>
        <p:nvPicPr>
          <p:cNvPr id="1026" name="Picture 2" descr="распозна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8" y="516211"/>
            <a:ext cx="11234464" cy="632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88288" y="550303"/>
            <a:ext cx="35037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В результате исследования создана и описана завершенная концепция работы алгоритма идентификации по термограмме лица, включающая все необходимые этапы</a:t>
            </a:r>
            <a:endParaRPr lang="ru-RU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3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148E-7742-4656-88E1-3ABD36AD0DFA}" type="slidenum">
              <a:rPr lang="en-US" altLang="ru-RU" smtClean="0"/>
              <a:pPr/>
              <a:t>5</a:t>
            </a:fld>
            <a:endParaRPr lang="en-US" altLang="ru-RU" dirty="0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5079" y="44624"/>
            <a:ext cx="12166921" cy="471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/>
              <a:t>Блок-схема алгоритма идентификации</a:t>
            </a:r>
            <a:endParaRPr lang="ru-RU" alt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578080" y="881735"/>
            <a:ext cx="1666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</a:rPr>
              <a:t>В результате исследования разработан алгоритм идентификации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4" y="607993"/>
            <a:ext cx="10885486" cy="60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6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44624"/>
            <a:ext cx="12192000" cy="471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altLang="ru-RU" dirty="0" smtClean="0"/>
              <a:t>Этап преобразования </a:t>
            </a:r>
            <a:r>
              <a:rPr lang="ru-RU" altLang="ru-RU" dirty="0"/>
              <a:t>термограмм, наложения карты градиента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148E-7742-4656-88E1-3ABD36AD0DFA}" type="slidenum">
              <a:rPr lang="en-US" altLang="ru-RU" smtClean="0"/>
              <a:pPr/>
              <a:t>6</a:t>
            </a:fld>
            <a:endParaRPr lang="en-US" alt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20688"/>
            <a:ext cx="5168096" cy="3056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3185" y="3677493"/>
            <a:ext cx="3244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Входные данные изотерм</a:t>
            </a:r>
            <a:endParaRPr lang="ru-RU" sz="2000" dirty="0"/>
          </a:p>
        </p:txBody>
      </p:sp>
      <p:pic>
        <p:nvPicPr>
          <p:cNvPr id="9" name="Picture 2" descr="Без имени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1287"/>
            <a:ext cx="5773991" cy="186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Рисунок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20" y="3281430"/>
            <a:ext cx="2801844" cy="465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Контур 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141" y="3281430"/>
            <a:ext cx="2801845" cy="46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20" y="1158821"/>
            <a:ext cx="2801844" cy="21226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141" y="1158821"/>
            <a:ext cx="2801845" cy="21226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79790" y="516211"/>
            <a:ext cx="3010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Карта градиента 24 бит</a:t>
            </a:r>
          </a:p>
          <a:p>
            <a:pPr algn="ctr"/>
            <a:r>
              <a:rPr lang="ru-RU" dirty="0" smtClean="0"/>
              <a:t>(задает чередование зон)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8590296" y="512490"/>
            <a:ext cx="364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Карта градиента 8 бит </a:t>
            </a:r>
          </a:p>
          <a:p>
            <a:pPr algn="ctr"/>
            <a:r>
              <a:rPr lang="ru-RU" dirty="0" smtClean="0"/>
              <a:t>(уменьшает диапазон значений)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548502" y="3861256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В результате исследования протестированы различные режимы перехода в оттенки серого и наложения карты градиента, которые использованы для улучшения алгоритма получения изотерм лица</a:t>
            </a:r>
            <a:endParaRPr lang="ru-RU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6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30"/>
          <a:stretch/>
        </p:blipFill>
        <p:spPr>
          <a:xfrm>
            <a:off x="25080" y="551380"/>
            <a:ext cx="8303168" cy="6295209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5079" y="44624"/>
            <a:ext cx="12166921" cy="471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/>
              <a:t>Этап выделения контура лиц</a:t>
            </a:r>
            <a:endParaRPr lang="ru-RU" alt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148E-7742-4656-88E1-3ABD36AD0DFA}" type="slidenum">
              <a:rPr lang="en-US" altLang="ru-RU" smtClean="0"/>
              <a:pPr/>
              <a:t>7</a:t>
            </a:fld>
            <a:endParaRPr lang="en-US" alt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8321838" y="470329"/>
            <a:ext cx="3729256" cy="4007120"/>
            <a:chOff x="8395164" y="556692"/>
            <a:chExt cx="3729256" cy="4007120"/>
          </a:xfrm>
        </p:grpSpPr>
        <p:sp>
          <p:nvSpPr>
            <p:cNvPr id="9" name="TextBox 8"/>
            <p:cNvSpPr txBox="1"/>
            <p:nvPr/>
          </p:nvSpPr>
          <p:spPr>
            <a:xfrm>
              <a:off x="8401574" y="2526717"/>
              <a:ext cx="372284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/>
                <a:t>2) Задание порогов 39-255 в оттенках серого для обеспечения наилучшего контрастирования с фоном.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95164" y="3640482"/>
              <a:ext cx="37228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/>
                <a:t>3) Выделение контура с помощью метода Робертс (быстрый).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01574" y="556692"/>
              <a:ext cx="372284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/>
                <a:t>1) Режим оттенков серого.</a:t>
              </a:r>
            </a:p>
            <a:p>
              <a:pPr algn="just"/>
              <a:r>
                <a:rPr lang="ru-RU" dirty="0" smtClean="0"/>
                <a:t>Карта градиента без чередования.</a:t>
              </a:r>
            </a:p>
            <a:p>
              <a:pPr algn="just"/>
              <a:r>
                <a:rPr lang="ru-RU" dirty="0" smtClean="0"/>
                <a:t>Фиксированный диапазон температур</a:t>
              </a:r>
              <a:r>
                <a:rPr lang="ru-RU" dirty="0"/>
                <a:t> </a:t>
              </a:r>
              <a:r>
                <a:rPr lang="ru-RU" dirty="0" smtClean="0"/>
                <a:t>от 23 до 43 для контрастирования с любым фоном ниже 31 градуса.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" y="551380"/>
            <a:ext cx="8324739" cy="63066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4" y="545674"/>
            <a:ext cx="8324739" cy="63066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" y="525517"/>
            <a:ext cx="8324738" cy="63324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55522" y="4407280"/>
            <a:ext cx="38364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</a:rPr>
              <a:t>В результате исследования разработан и протестирован на 35 образцах метод определения контура лиц на термограммах</a:t>
            </a:r>
            <a:endParaRPr lang="ru-RU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" y="516210"/>
            <a:ext cx="8373192" cy="6341789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148E-7742-4656-88E1-3ABD36AD0DFA}" type="slidenum">
              <a:rPr lang="en-US" altLang="ru-RU" smtClean="0"/>
              <a:pPr/>
              <a:t>8</a:t>
            </a:fld>
            <a:endParaRPr lang="en-US" alt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75347" y="577711"/>
            <a:ext cx="37228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После этапа выделения контуров по методу Робертс (быстрый), осуществляется поиск эллипсом различной высоты и ширины в зависимости от разрешения камеры и параметров размера овала лица.</a:t>
            </a:r>
          </a:p>
          <a:p>
            <a:pPr algn="just"/>
            <a:r>
              <a:rPr lang="ru-RU" dirty="0" smtClean="0"/>
              <a:t>Для увеличения скорости можно уменьшить разрешение изображения.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079" y="44624"/>
            <a:ext cx="12166921" cy="471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/>
              <a:t>Этап определения овала лица</a:t>
            </a:r>
            <a:endParaRPr lang="ru-RU" altLang="ru-RU" dirty="0"/>
          </a:p>
        </p:txBody>
      </p:sp>
      <p:sp>
        <p:nvSpPr>
          <p:cNvPr id="7" name="Овал 6"/>
          <p:cNvSpPr/>
          <p:nvPr/>
        </p:nvSpPr>
        <p:spPr>
          <a:xfrm>
            <a:off x="25079" y="540989"/>
            <a:ext cx="432048" cy="678933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079" y="540989"/>
            <a:ext cx="827129" cy="1584178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079" y="540989"/>
            <a:ext cx="1210334" cy="1584178"/>
          </a:xfrm>
          <a:prstGeom prst="ellipse">
            <a:avLst/>
          </a:prstGeom>
          <a:noFill/>
          <a:ln w="889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09689" y="2204864"/>
            <a:ext cx="1210334" cy="1584178"/>
          </a:xfrm>
          <a:prstGeom prst="ellipse">
            <a:avLst/>
          </a:prstGeom>
          <a:noFill/>
          <a:ln w="889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079" y="548231"/>
            <a:ext cx="1462409" cy="1734306"/>
          </a:xfrm>
          <a:prstGeom prst="ellipse">
            <a:avLst/>
          </a:prstGeom>
          <a:noFill/>
          <a:ln w="889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546" y="2678592"/>
            <a:ext cx="1462409" cy="1734306"/>
          </a:xfrm>
          <a:prstGeom prst="ellipse">
            <a:avLst/>
          </a:prstGeom>
          <a:noFill/>
          <a:ln w="889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46945" y="2931414"/>
            <a:ext cx="1462409" cy="1734306"/>
          </a:xfrm>
          <a:prstGeom prst="ellipse">
            <a:avLst/>
          </a:prstGeom>
          <a:noFill/>
          <a:ln w="889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807968" y="3356992"/>
            <a:ext cx="1462409" cy="1734306"/>
          </a:xfrm>
          <a:prstGeom prst="ellipse">
            <a:avLst/>
          </a:prstGeom>
          <a:noFill/>
          <a:ln w="889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353" y="548230"/>
            <a:ext cx="2605264" cy="3089645"/>
          </a:xfrm>
          <a:prstGeom prst="ellipse">
            <a:avLst/>
          </a:prstGeom>
          <a:noFill/>
          <a:ln w="889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318531" y="3717032"/>
            <a:ext cx="383647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</a:rPr>
              <a:t>В результате исследования определены конфигурационные характеристики метода выделения овала лица под разрабатываемый алгоритм идентификации</a:t>
            </a:r>
            <a:endParaRPr lang="ru-RU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7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63815 -7.40741E-7 L 0.63815 0.07685 L -1.66667E-6 0.07685 L -1.66667E-6 0.18287 L 0.63503 0.18287 L 0.63503 0.37407 L -1.66667E-6 0.37407 L -1.66667E-6 0.53241 L 0.63412 0.53241 L 0.63412 0.67407 L 0.01003 0.67407 C 0.01003 0.72292 0.00951 0.75556 0.00951 0.80463 L 0.64453 0.81181 " pathEditMode="relative" rAng="0" ptsTypes="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27" y="4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6056 0.00139 L 0.60521 0.07848 L 2.5E-6 0.07732 L 2.5E-6 0.18287 L 0.60429 0.17593 C 0.60442 0.24144 0.60442 0.30672 0.60442 0.37269 L 2.5E-6 0.37408 L 2.5E-6 0.53287 L 0.60442 0.53287 L 0.60625 0.67431 L 0.00989 0.67431 " pathEditMode="relative" rAng="0" ptsTypes="AAAAAAAAAA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12" y="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C 0.21315 -7.40741E-7 0.36302 0.00278 0.57604 0.00278 C 0.57604 0.02801 0.57591 0.08843 0.57591 0.11435 C 0.36302 0.11435 0.21224 0.10903 -0.00052 0.10903 L -0.00052 0.23889 C 0.21107 0.23889 0.11563 0.24005 0.32722 0.24005 " pathEditMode="relative" rAng="0" ptsTypes="AAAAAA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76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C 0.05417 0.02662 0.18152 0.00648 0.26081 0.00046 C 0.25951 0.09583 0.26172 0.05625 0.25652 0.2044 C 0.15326 0.20787 -0.22579 0.16528 -0.32657 0.20208 L -0.32657 0.42199 L 0.22709 0.42199 C 0.24037 0.42199 0.23972 0.41852 0.25287 0.41852 " pathEditMode="relative" rAng="0" ptsTypes="AAAAAAA">
                                      <p:cBhvr>
                                        <p:cTn id="33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00"/>
                            </p:stCondLst>
                            <p:childTnLst>
                              <p:par>
                                <p:cTn id="3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00"/>
                            </p:stCondLst>
                            <p:childTnLst>
                              <p:par>
                                <p:cTn id="3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0.5345 -2.96296E-6 C 0.5345 0.02454 0.53359 0.06898 0.53359 0.09491 L -0.00026 0.10463 L -0.00026 0.19098 C 0.17877 0.20787 0.35507 0.17014 0.5345 0.18773 C 0.53359 0.20741 0.5332 0.32662 0.5332 0.32709 C 0.53294 0.3257 0.00325 0.30926 0.00325 0.30996 " pathEditMode="relative" rAng="0" ptsTypes="AAAAAAAA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6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1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1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1.85185E-6 C 0.21263 1.85185E-6 0.31927 -0.00926 0.53255 -0.00926 C 0.53255 0.01551 0.5332 0.02037 0.5332 0.0456 C 0.32018 0.0456 0.35404 0.04074 0.14141 0.04074 " pathEditMode="relative" rAng="0" ptsTypes="AAAA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3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600"/>
                            </p:stCondLst>
                            <p:childTnLst>
                              <p:par>
                                <p:cTn id="5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6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C -0.06902 0.00208 -0.09375 -0.00671 -0.14415 -0.00023 C -0.14063 0.01111 -0.14818 -0.03033 -0.1461 0.02824 C -0.10899 0.03634 -0.01706 0.03264 0.07682 0.03217 C 0.17083 0.03148 0.36184 0.02477 0.41757 0.025 C 0.41757 0.04467 0.41406 0.03449 0.41406 0.0544 C 0.41276 0.06458 0.33411 0.05764 0.33398 0.05833 " pathEditMode="relative" rAng="0" ptsTypes="AAAAAAA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5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100"/>
                            </p:stCondLst>
                            <p:childTnLst>
                              <p:par>
                                <p:cTn id="5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10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C -0.06966 0.00023 -0.42526 1.48148E-6 -0.47565 0.00208 C -0.47201 0.01342 -0.48281 0.06296 -0.48047 0.12176 C -0.39635 0.14954 0.00677 0.09467 0.08958 0.11342 C 0.09075 0.13426 0.08711 0.09861 0.08633 0.19491 C -0.00378 0.21042 -0.38438 0.18472 -0.47982 0.19838 C -0.47852 0.22292 -0.4776 0.17523 -0.47891 0.2493 C -0.48047 0.25949 0.08294 0.24143 0.08268 0.2419 " pathEditMode="relative" rAng="0" ptsTypes="AAAAAAAA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4" y="1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100"/>
                            </p:stCondLst>
                            <p:childTnLst>
                              <p:par>
                                <p:cTn id="6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100"/>
                            </p:stCondLst>
                            <p:childTnLst>
                              <p:par>
                                <p:cTn id="6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100"/>
                            </p:stCondLst>
                            <p:childTnLst>
                              <p:par>
                                <p:cTn id="6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43165 -0.01111 C 0.43099 0.06644 0.43047 0.14445 0.42956 0.22269 C 0.28555 0.21667 0.14232 0.22593 -0.00169 0.21991 C -0.00286 0.29422 -0.00247 0.38449 -0.00325 0.4588 L 0.46628 0.46088 " pathEditMode="relative" rAng="0" ptsTypes="AAAAAA">
                                      <p:cBhvr>
                                        <p:cTn id="69" dur="1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51" y="2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200"/>
                            </p:stCondLst>
                            <p:childTnLst>
                              <p:par>
                                <p:cTn id="71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3" animBg="1"/>
      <p:bldP spid="7" grpId="4" animBg="1"/>
      <p:bldP spid="7" grpId="5" animBg="1"/>
      <p:bldP spid="8" grpId="3" animBg="1"/>
      <p:bldP spid="8" grpId="4" animBg="1"/>
      <p:bldP spid="8" grpId="5" animBg="1"/>
      <p:bldP spid="9" grpId="0" animBg="1"/>
      <p:bldP spid="9" grpId="1" animBg="1"/>
      <p:bldP spid="10" grpId="1" animBg="1"/>
      <p:bldP spid="10" grpId="2" animBg="1"/>
      <p:bldP spid="10" grpId="3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5" grpId="2" animBg="1"/>
      <p:bldP spid="16" grpId="1" animBg="1"/>
      <p:bldP spid="16" grpId="3" animBg="1"/>
      <p:bldP spid="16" grpId="4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Овал 60"/>
          <p:cNvSpPr/>
          <p:nvPr/>
        </p:nvSpPr>
        <p:spPr>
          <a:xfrm>
            <a:off x="2316087" y="258410"/>
            <a:ext cx="4211962" cy="554909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313712" y="256172"/>
            <a:ext cx="4211962" cy="554909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" y="551380"/>
            <a:ext cx="8324738" cy="630662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046661" y="-99392"/>
            <a:ext cx="4755131" cy="62646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>
            <a:stCxn id="7" idx="2"/>
            <a:endCxn id="7" idx="6"/>
          </p:cNvCxnSpPr>
          <p:nvPr/>
        </p:nvCxnSpPr>
        <p:spPr>
          <a:xfrm>
            <a:off x="2046661" y="3032956"/>
            <a:ext cx="4755131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0"/>
            <a:endCxn id="7" idx="4"/>
          </p:cNvCxnSpPr>
          <p:nvPr/>
        </p:nvCxnSpPr>
        <p:spPr>
          <a:xfrm>
            <a:off x="4424227" y="-99392"/>
            <a:ext cx="0" cy="626469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316214" y="29249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B148E-7742-4656-88E1-3ABD36AD0DFA}" type="slidenum">
              <a:rPr lang="en-US" altLang="ru-RU" smtClean="0"/>
              <a:pPr/>
              <a:t>9</a:t>
            </a:fld>
            <a:endParaRPr lang="en-US" alt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293411" y="394817"/>
            <a:ext cx="4744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1) Находим координаты центра эллипса. Производим калибровочное уменьшение эллипса.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5079" y="44624"/>
            <a:ext cx="12166921" cy="471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dirty="0" smtClean="0"/>
              <a:t>Этап получения </a:t>
            </a:r>
            <a:r>
              <a:rPr lang="ru-RU" dirty="0"/>
              <a:t>биометрического образца</a:t>
            </a:r>
            <a:endParaRPr lang="ru-RU" altLang="ru-RU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70" y="2472102"/>
            <a:ext cx="1728192" cy="1182447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3556670" y="2472102"/>
            <a:ext cx="1728192" cy="118244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2046661" y="-99392"/>
            <a:ext cx="4755131" cy="626469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2316087" y="258410"/>
            <a:ext cx="4211962" cy="554909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8900000">
            <a:off x="2823842" y="714251"/>
            <a:ext cx="147561" cy="320945"/>
          </a:xfrm>
          <a:prstGeom prst="downArrow">
            <a:avLst>
              <a:gd name="adj1" fmla="val 36636"/>
              <a:gd name="adj2" fmla="val 71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rot="2700000">
            <a:off x="5893096" y="710533"/>
            <a:ext cx="147561" cy="325299"/>
          </a:xfrm>
          <a:prstGeom prst="downArrow">
            <a:avLst>
              <a:gd name="adj1" fmla="val 36636"/>
              <a:gd name="adj2" fmla="val 71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13500000">
            <a:off x="2821483" y="5017367"/>
            <a:ext cx="147561" cy="327620"/>
          </a:xfrm>
          <a:prstGeom prst="downArrow">
            <a:avLst>
              <a:gd name="adj1" fmla="val 36636"/>
              <a:gd name="adj2" fmla="val 71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rot="8100000">
            <a:off x="5893096" y="5017707"/>
            <a:ext cx="147561" cy="325299"/>
          </a:xfrm>
          <a:prstGeom prst="downArrow">
            <a:avLst>
              <a:gd name="adj1" fmla="val 36636"/>
              <a:gd name="adj2" fmla="val 71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18065675" flipV="1">
            <a:off x="3824039" y="2267396"/>
            <a:ext cx="257181" cy="943200"/>
          </a:xfrm>
          <a:prstGeom prst="downArrow">
            <a:avLst>
              <a:gd name="adj1" fmla="val 21982"/>
              <a:gd name="adj2" fmla="val 91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7503893" flipV="1">
            <a:off x="4749391" y="2888668"/>
            <a:ext cx="257181" cy="943200"/>
          </a:xfrm>
          <a:prstGeom prst="downArrow">
            <a:avLst>
              <a:gd name="adj1" fmla="val 21982"/>
              <a:gd name="adj2" fmla="val 91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 rot="3515933" flipV="1">
            <a:off x="4739744" y="2269195"/>
            <a:ext cx="257181" cy="943200"/>
          </a:xfrm>
          <a:prstGeom prst="downArrow">
            <a:avLst>
              <a:gd name="adj1" fmla="val 21982"/>
              <a:gd name="adj2" fmla="val 91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 rot="14014976" flipV="1">
            <a:off x="3814369" y="2895928"/>
            <a:ext cx="257181" cy="943200"/>
          </a:xfrm>
          <a:prstGeom prst="downArrow">
            <a:avLst>
              <a:gd name="adj1" fmla="val 21982"/>
              <a:gd name="adj2" fmla="val 917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310088" y="29249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70" y="2472102"/>
            <a:ext cx="1728192" cy="1182447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3556670" y="2472102"/>
            <a:ext cx="1728192" cy="118244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4383832" y="2472102"/>
            <a:ext cx="0" cy="1182447"/>
          </a:xfrm>
          <a:prstGeom prst="line">
            <a:avLst/>
          </a:prstGeom>
          <a:ln w="28575">
            <a:solidFill>
              <a:srgbClr val="3B732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383832" y="2977902"/>
            <a:ext cx="901030" cy="0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907185" y="2472102"/>
            <a:ext cx="0" cy="1182447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4890914" y="2472102"/>
            <a:ext cx="0" cy="1182447"/>
          </a:xfrm>
          <a:prstGeom prst="line">
            <a:avLst/>
          </a:prstGeom>
          <a:ln w="285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вал 58"/>
          <p:cNvSpPr/>
          <p:nvPr/>
        </p:nvSpPr>
        <p:spPr>
          <a:xfrm>
            <a:off x="4800904" y="2883305"/>
            <a:ext cx="180020" cy="18002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3529261" y="3049910"/>
            <a:ext cx="854571" cy="0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3817175" y="2959900"/>
            <a:ext cx="180020" cy="18002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316087" y="3013539"/>
            <a:ext cx="4211962" cy="0"/>
          </a:xfrm>
          <a:prstGeom prst="line">
            <a:avLst/>
          </a:prstGeom>
          <a:ln w="57150">
            <a:solidFill>
              <a:srgbClr val="3B732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293411" y="1196752"/>
            <a:ext cx="4744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2) Выделяем область для нахождения в ее границах минимума и максимума с целью наложения карты градиента.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95626" y="2107307"/>
            <a:ext cx="4741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3) Выделяем самую большую температуру на данном участке и находим центры в левой и правой половине, по количеству белых пикселей. Проводим через данные точки усредненную горизонтальную линию.</a:t>
            </a: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17" y="3020605"/>
            <a:ext cx="4188603" cy="1406983"/>
          </a:xfrm>
          <a:prstGeom prst="rect">
            <a:avLst/>
          </a:prstGeom>
        </p:spPr>
      </p:pic>
      <p:sp>
        <p:nvSpPr>
          <p:cNvPr id="67" name="Стрелка вниз 66"/>
          <p:cNvSpPr/>
          <p:nvPr/>
        </p:nvSpPr>
        <p:spPr>
          <a:xfrm>
            <a:off x="4051784" y="3115537"/>
            <a:ext cx="664096" cy="1206134"/>
          </a:xfrm>
          <a:prstGeom prst="downArrow">
            <a:avLst>
              <a:gd name="adj1" fmla="val 50000"/>
              <a:gd name="adj2" fmla="val 49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2597972" y="4442445"/>
            <a:ext cx="3657600" cy="0"/>
          </a:xfrm>
          <a:prstGeom prst="line">
            <a:avLst/>
          </a:prstGeom>
          <a:ln w="57150">
            <a:solidFill>
              <a:srgbClr val="3B732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Дуга 68"/>
          <p:cNvSpPr/>
          <p:nvPr/>
        </p:nvSpPr>
        <p:spPr>
          <a:xfrm>
            <a:off x="2316087" y="258410"/>
            <a:ext cx="4211962" cy="5549092"/>
          </a:xfrm>
          <a:prstGeom prst="arc">
            <a:avLst>
              <a:gd name="adj1" fmla="val 8501009"/>
              <a:gd name="adj2" fmla="val 10852262"/>
            </a:avLst>
          </a:prstGeom>
          <a:ln w="57150">
            <a:solidFill>
              <a:srgbClr val="3B7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Дуга 69"/>
          <p:cNvSpPr/>
          <p:nvPr/>
        </p:nvSpPr>
        <p:spPr>
          <a:xfrm>
            <a:off x="2316806" y="269726"/>
            <a:ext cx="4211962" cy="5549092"/>
          </a:xfrm>
          <a:prstGeom prst="arc">
            <a:avLst>
              <a:gd name="adj1" fmla="val 21535732"/>
              <a:gd name="adj2" fmla="val 2278625"/>
            </a:avLst>
          </a:prstGeom>
          <a:ln w="57150">
            <a:solidFill>
              <a:srgbClr val="3B7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2291379" y="3000866"/>
            <a:ext cx="4265407" cy="12759"/>
          </a:xfrm>
          <a:prstGeom prst="line">
            <a:avLst/>
          </a:prstGeom>
          <a:ln w="57150">
            <a:solidFill>
              <a:srgbClr val="3B732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6826394" y="3815851"/>
            <a:ext cx="52111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4) Опускаем на заданную величину вниз нижнюю границу и строим боковые из границ эллипса. </a:t>
            </a:r>
            <a:r>
              <a:rPr lang="ru-RU" dirty="0"/>
              <a:t>Получаем биометрический образец для его дальнейшей обработки в программе выделения контурных признаков для построения изотерм термограммы лица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5997323" y="5489937"/>
            <a:ext cx="5283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/>
                </a:solidFill>
              </a:rPr>
              <a:t>В результате исследования разработан метод получения биометрического образца открытой естественным образом части лица</a:t>
            </a:r>
            <a:endParaRPr lang="ru-RU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8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3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300"/>
                            </p:stCondLst>
                            <p:childTnLst>
                              <p:par>
                                <p:cTn id="7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8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8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3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8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8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3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8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3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8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33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38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43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4800"/>
                            </p:stCondLst>
                            <p:childTnLst>
                              <p:par>
                                <p:cTn id="15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3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5800"/>
                            </p:stCondLst>
                            <p:childTnLst>
                              <p:par>
                                <p:cTn id="1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6300"/>
                            </p:stCondLst>
                            <p:childTnLst>
                              <p:par>
                                <p:cTn id="1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6800"/>
                            </p:stCondLst>
                            <p:childTnLst>
                              <p:par>
                                <p:cTn id="2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7300"/>
                            </p:stCondLst>
                            <p:childTnLst>
                              <p:par>
                                <p:cTn id="2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7800"/>
                            </p:stCondLst>
                            <p:childTnLst>
                              <p:par>
                                <p:cTn id="2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72" grpId="0" animBg="1"/>
      <p:bldP spid="72" grpId="1" animBg="1"/>
      <p:bldP spid="7" grpId="0" animBg="1"/>
      <p:bldP spid="7" grpId="1" animBg="1"/>
      <p:bldP spid="7" grpId="2" animBg="1"/>
      <p:bldP spid="14" grpId="0" animBg="1"/>
      <p:bldP spid="14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  <p:bldP spid="59" grpId="0" animBg="1"/>
      <p:bldP spid="59" grpId="1" animBg="1"/>
      <p:bldP spid="62" grpId="0" animBg="1"/>
      <p:bldP spid="62" grpId="1" animBg="1"/>
      <p:bldP spid="67" grpId="0" animBg="1"/>
      <p:bldP spid="67" grpId="1" animBg="1"/>
      <p:bldP spid="69" grpId="0" animBg="1"/>
      <p:bldP spid="7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000000"/>
      </a:hlink>
      <a:folHlink>
        <a:srgbClr val="0000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3084</TotalTime>
  <Words>1356</Words>
  <Application>Microsoft Office PowerPoint</Application>
  <PresentationFormat>Широкоэкранный</PresentationFormat>
  <Paragraphs>203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Учебная практика</dc:title>
  <dc:creator>Владимир</dc:creator>
  <cp:lastModifiedBy>Anton Prokhorov</cp:lastModifiedBy>
  <cp:revision>442</cp:revision>
  <dcterms:created xsi:type="dcterms:W3CDTF">2014-10-16T17:17:00Z</dcterms:created>
  <dcterms:modified xsi:type="dcterms:W3CDTF">2016-06-20T05:17:09Z</dcterms:modified>
</cp:coreProperties>
</file>